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9" r:id="rId5"/>
  </p:sldMasterIdLst>
  <p:notesMasterIdLst>
    <p:notesMasterId r:id="rId35"/>
  </p:notesMasterIdLst>
  <p:sldIdLst>
    <p:sldId id="331" r:id="rId6"/>
    <p:sldId id="286" r:id="rId7"/>
    <p:sldId id="311" r:id="rId8"/>
    <p:sldId id="328" r:id="rId9"/>
    <p:sldId id="316" r:id="rId10"/>
    <p:sldId id="333" r:id="rId11"/>
    <p:sldId id="334" r:id="rId12"/>
    <p:sldId id="335" r:id="rId13"/>
    <p:sldId id="314" r:id="rId14"/>
    <p:sldId id="315" r:id="rId15"/>
    <p:sldId id="304" r:id="rId16"/>
    <p:sldId id="295" r:id="rId17"/>
    <p:sldId id="313" r:id="rId18"/>
    <p:sldId id="329" r:id="rId19"/>
    <p:sldId id="312" r:id="rId20"/>
    <p:sldId id="257" r:id="rId21"/>
    <p:sldId id="308" r:id="rId22"/>
    <p:sldId id="300" r:id="rId23"/>
    <p:sldId id="323" r:id="rId24"/>
    <p:sldId id="319" r:id="rId25"/>
    <p:sldId id="320" r:id="rId26"/>
    <p:sldId id="321" r:id="rId27"/>
    <p:sldId id="302" r:id="rId28"/>
    <p:sldId id="324" r:id="rId29"/>
    <p:sldId id="325" r:id="rId30"/>
    <p:sldId id="326" r:id="rId31"/>
    <p:sldId id="327" r:id="rId32"/>
    <p:sldId id="330" r:id="rId33"/>
    <p:sldId id="265" r:id="rId3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jus presentation" id="{9186DFC7-47F9-5E46-B771-1D23D878CCA1}">
          <p14:sldIdLst>
            <p14:sldId id="331"/>
            <p14:sldId id="286"/>
            <p14:sldId id="311"/>
            <p14:sldId id="328"/>
            <p14:sldId id="316"/>
            <p14:sldId id="333"/>
            <p14:sldId id="334"/>
            <p14:sldId id="335"/>
            <p14:sldId id="314"/>
            <p14:sldId id="315"/>
            <p14:sldId id="304"/>
            <p14:sldId id="295"/>
            <p14:sldId id="313"/>
            <p14:sldId id="329"/>
            <p14:sldId id="312"/>
            <p14:sldId id="257"/>
            <p14:sldId id="308"/>
            <p14:sldId id="300"/>
            <p14:sldId id="323"/>
            <p14:sldId id="319"/>
            <p14:sldId id="320"/>
            <p14:sldId id="321"/>
            <p14:sldId id="302"/>
            <p14:sldId id="324"/>
            <p14:sldId id="325"/>
            <p14:sldId id="326"/>
            <p14:sldId id="327"/>
            <p14:sldId id="330"/>
            <p14:sldId id="265"/>
          </p14:sldIdLst>
        </p14:section>
        <p14:section name="Mörk presentation" id="{DE338B89-DCE8-874D-BCF0-94CC9F3ADCE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ndblad Malin (2901)" initials="LM(" lastIdx="11" clrIdx="0">
    <p:extLst>
      <p:ext uri="{19B8F6BF-5375-455C-9EA6-DF929625EA0E}">
        <p15:presenceInfo xmlns:p15="http://schemas.microsoft.com/office/powerpoint/2012/main" userId="S-1-5-21-807759482-1032737249-925700815-309069" providerId="AD"/>
      </p:ext>
    </p:extLst>
  </p:cmAuthor>
  <p:cmAuthor id="2" name="Landberg Inger (41226)" initials="LI(" lastIdx="6" clrIdx="1">
    <p:extLst>
      <p:ext uri="{19B8F6BF-5375-455C-9EA6-DF929625EA0E}">
        <p15:presenceInfo xmlns:p15="http://schemas.microsoft.com/office/powerpoint/2012/main" userId="S-1-5-21-807759482-1032737249-925700815-172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llanmörkt format 3 - Dekorfär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just forma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82"/>
    <p:restoredTop sz="91489" autoAdjust="0"/>
  </p:normalViewPr>
  <p:slideViewPr>
    <p:cSldViewPr snapToGrid="0" snapToObjects="1">
      <p:cViewPr varScale="1">
        <p:scale>
          <a:sx n="61" d="100"/>
          <a:sy n="61" d="100"/>
        </p:scale>
        <p:origin x="472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29-2847-9A43-FD24A732C1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29-2847-9A43-FD24A732C1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29-2847-9A43-FD24A732C1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29-2847-9A43-FD24A732C1EA}"/>
              </c:ext>
            </c:extLst>
          </c:dPt>
          <c:cat>
            <c:strRef>
              <c:f>Blad1!$A$2:$A$5</c:f>
              <c:strCache>
                <c:ptCount val="4"/>
                <c:pt idx="0">
                  <c:v>Rehab arbete/studier</c:v>
                </c:pt>
                <c:pt idx="1">
                  <c:v>Förebyggande insatser</c:v>
                </c:pt>
                <c:pt idx="2">
                  <c:v>Kartläggning av individer</c:v>
                </c:pt>
                <c:pt idx="3">
                  <c:v>Förebyggande insatser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52</c:v>
                </c:pt>
                <c:pt idx="1">
                  <c:v>25</c:v>
                </c:pt>
                <c:pt idx="2">
                  <c:v>12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29-2847-9A43-FD24A732C1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29-2847-9A43-FD24A732C1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29-2847-9A43-FD24A732C1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29-2847-9A43-FD24A732C1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29-2847-9A43-FD24A732C1EA}"/>
              </c:ext>
            </c:extLst>
          </c:dPt>
          <c:cat>
            <c:strRef>
              <c:f>Blad1!$A$2:$A$5</c:f>
              <c:strCache>
                <c:ptCount val="4"/>
                <c:pt idx="0">
                  <c:v>Rehab arbete/studier</c:v>
                </c:pt>
                <c:pt idx="1">
                  <c:v>Förebyggande insatser</c:v>
                </c:pt>
                <c:pt idx="2">
                  <c:v>Kartläggning av individer</c:v>
                </c:pt>
                <c:pt idx="3">
                  <c:v>Förebyggande insatser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52</c:v>
                </c:pt>
                <c:pt idx="1">
                  <c:v>25</c:v>
                </c:pt>
                <c:pt idx="2">
                  <c:v>12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29-2847-9A43-FD24A732C1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29-2847-9A43-FD24A732C1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29-2847-9A43-FD24A732C1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29-2847-9A43-FD24A732C1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29-2847-9A43-FD24A732C1EA}"/>
              </c:ext>
            </c:extLst>
          </c:dPt>
          <c:cat>
            <c:strRef>
              <c:f>Blad1!$A$2:$A$5</c:f>
              <c:strCache>
                <c:ptCount val="4"/>
                <c:pt idx="0">
                  <c:v>Rehab arbete/studier</c:v>
                </c:pt>
                <c:pt idx="1">
                  <c:v>Förebyggande insatser</c:v>
                </c:pt>
                <c:pt idx="2">
                  <c:v>Kartläggning av individer</c:v>
                </c:pt>
                <c:pt idx="3">
                  <c:v>Förebyggande insatser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52</c:v>
                </c:pt>
                <c:pt idx="1">
                  <c:v>25</c:v>
                </c:pt>
                <c:pt idx="2">
                  <c:v>12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29-2847-9A43-FD24A732C1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29-2847-9A43-FD24A732C1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29-2847-9A43-FD24A732C1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29-2847-9A43-FD24A732C1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29-2847-9A43-FD24A732C1EA}"/>
              </c:ext>
            </c:extLst>
          </c:dPt>
          <c:cat>
            <c:strRef>
              <c:f>Blad1!$A$2:$A$5</c:f>
              <c:strCache>
                <c:ptCount val="4"/>
                <c:pt idx="0">
                  <c:v>Rehab arbete/studier</c:v>
                </c:pt>
                <c:pt idx="1">
                  <c:v>Förebyggande insatser</c:v>
                </c:pt>
                <c:pt idx="2">
                  <c:v>Kartläggning av individer</c:v>
                </c:pt>
                <c:pt idx="3">
                  <c:v>Förebyggande insatser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52</c:v>
                </c:pt>
                <c:pt idx="1">
                  <c:v>25</c:v>
                </c:pt>
                <c:pt idx="2">
                  <c:v>12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29-2847-9A43-FD24A732C1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3D-4A4F-BBAF-B4EE402AE0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3D-4A4F-BBAF-B4EE402AE0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53D-4A4F-BBAF-B4EE402AE0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53D-4A4F-BBAF-B4EE402AE04B}"/>
              </c:ext>
            </c:extLst>
          </c:dPt>
          <c:cat>
            <c:strRef>
              <c:f>Blad1!$A$2:$A$5</c:f>
              <c:strCache>
                <c:ptCount val="4"/>
                <c:pt idx="0">
                  <c:v>Dialog och kommunikation</c:v>
                </c:pt>
                <c:pt idx="1">
                  <c:v>Utbildning och konferens</c:v>
                </c:pt>
                <c:pt idx="2">
                  <c:v>Kartläggning</c:v>
                </c:pt>
                <c:pt idx="3">
                  <c:v>Annan inriktning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40</c:v>
                </c:pt>
                <c:pt idx="1">
                  <c:v>23</c:v>
                </c:pt>
                <c:pt idx="2">
                  <c:v>15</c:v>
                </c:pt>
                <c:pt idx="3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53D-4A4F-BBAF-B4EE402AE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3D-4A4F-BBAF-B4EE402AE0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3D-4A4F-BBAF-B4EE402AE0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53D-4A4F-BBAF-B4EE402AE0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53D-4A4F-BBAF-B4EE402AE04B}"/>
              </c:ext>
            </c:extLst>
          </c:dPt>
          <c:cat>
            <c:strRef>
              <c:f>Blad1!$A$2:$A$5</c:f>
              <c:strCache>
                <c:ptCount val="4"/>
                <c:pt idx="0">
                  <c:v>Dialog och kommunikation</c:v>
                </c:pt>
                <c:pt idx="1">
                  <c:v>Utbildning och konferens</c:v>
                </c:pt>
                <c:pt idx="2">
                  <c:v>Kartläggning</c:v>
                </c:pt>
                <c:pt idx="3">
                  <c:v>Annan inriktning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40</c:v>
                </c:pt>
                <c:pt idx="1">
                  <c:v>23</c:v>
                </c:pt>
                <c:pt idx="2">
                  <c:v>15</c:v>
                </c:pt>
                <c:pt idx="3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53D-4A4F-BBAF-B4EE402AE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3D-4A4F-BBAF-B4EE402AE0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3D-4A4F-BBAF-B4EE402AE0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53D-4A4F-BBAF-B4EE402AE0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53D-4A4F-BBAF-B4EE402AE04B}"/>
              </c:ext>
            </c:extLst>
          </c:dPt>
          <c:cat>
            <c:strRef>
              <c:f>Blad1!$A$2:$A$5</c:f>
              <c:strCache>
                <c:ptCount val="4"/>
                <c:pt idx="0">
                  <c:v>Dialog och kommunikation</c:v>
                </c:pt>
                <c:pt idx="1">
                  <c:v>Utbildning och konferens</c:v>
                </c:pt>
                <c:pt idx="2">
                  <c:v>Kartläggning</c:v>
                </c:pt>
                <c:pt idx="3">
                  <c:v>Annan inriktning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40</c:v>
                </c:pt>
                <c:pt idx="1">
                  <c:v>23</c:v>
                </c:pt>
                <c:pt idx="2">
                  <c:v>15</c:v>
                </c:pt>
                <c:pt idx="3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53D-4A4F-BBAF-B4EE402AE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Försäljning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3D-4A4F-BBAF-B4EE402AE0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3D-4A4F-BBAF-B4EE402AE0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53D-4A4F-BBAF-B4EE402AE0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53D-4A4F-BBAF-B4EE402AE04B}"/>
              </c:ext>
            </c:extLst>
          </c:dPt>
          <c:cat>
            <c:strRef>
              <c:f>Blad1!$A$2:$A$5</c:f>
              <c:strCache>
                <c:ptCount val="4"/>
                <c:pt idx="0">
                  <c:v>Dialog och kommunikation</c:v>
                </c:pt>
                <c:pt idx="1">
                  <c:v>Utbildning och konferens</c:v>
                </c:pt>
                <c:pt idx="2">
                  <c:v>Kartläggning</c:v>
                </c:pt>
                <c:pt idx="3">
                  <c:v>Annan inriktning</c:v>
                </c:pt>
              </c:strCache>
            </c:strRef>
          </c:cat>
          <c:val>
            <c:numRef>
              <c:f>Blad1!$B$2:$B$5</c:f>
              <c:numCache>
                <c:formatCode>General</c:formatCode>
                <c:ptCount val="4"/>
                <c:pt idx="0">
                  <c:v>40</c:v>
                </c:pt>
                <c:pt idx="1">
                  <c:v>23</c:v>
                </c:pt>
                <c:pt idx="2">
                  <c:v>15</c:v>
                </c:pt>
                <c:pt idx="3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53D-4A4F-BBAF-B4EE402AE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86EE3-963E-334B-A45B-84188865E481}" type="datetimeFigureOut">
              <a:rPr lang="sv-SE" smtClean="0"/>
              <a:t>2020-04-29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2A1BF-B539-0D46-9512-A52B9FA6D9F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633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2A1BF-B539-0D46-9512-A52B9FA6D9F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840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sv-SE" dirty="0"/>
              <a:t>The </a:t>
            </a:r>
            <a:r>
              <a:rPr lang="en-US" dirty="0"/>
              <a:t>Swedish Social Insurance Agency </a:t>
            </a:r>
            <a:r>
              <a:rPr lang="sv-SE" dirty="0"/>
              <a:t>(Försäkringskassan) and the Public </a:t>
            </a:r>
            <a:r>
              <a:rPr lang="sv-SE" dirty="0" err="1"/>
              <a:t>Employment</a:t>
            </a:r>
            <a:r>
              <a:rPr lang="sv-SE" dirty="0"/>
              <a:t> Service, (Arbetsförmedlingen), 50 %</a:t>
            </a:r>
          </a:p>
          <a:p>
            <a:pPr>
              <a:defRPr/>
            </a:pPr>
            <a:r>
              <a:rPr lang="sv-SE" dirty="0" err="1"/>
              <a:t>Municipalities</a:t>
            </a:r>
            <a:r>
              <a:rPr lang="sv-SE" dirty="0"/>
              <a:t> 25 %</a:t>
            </a:r>
          </a:p>
          <a:p>
            <a:pPr>
              <a:defRPr/>
            </a:pPr>
            <a:r>
              <a:rPr lang="sv-SE" dirty="0"/>
              <a:t>County Councils 25 %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380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Varje</a:t>
            </a:r>
            <a:r>
              <a:rPr lang="sv-SE" baseline="0" dirty="0"/>
              <a:t> myndighet bidrar med 25 procent var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28804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4024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>
                <a:effectLst/>
              </a:rPr>
              <a:t>Samordningsförbundet finansiera insatser som bedrivs av de samverkande parterna.</a:t>
            </a:r>
            <a:endParaRPr lang="sv-SE" b="1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2138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Nearly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five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percent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-age population is in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coordinated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 to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ability</a:t>
            </a: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sv-S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self-sufficiency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92981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90166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2A1BF-B539-0D46-9512-A52B9FA6D9F4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1652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30646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03611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466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sv-SE" sz="120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50215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00317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(Skulle behöva levandegöra det här, vad</a:t>
            </a:r>
            <a:r>
              <a:rPr lang="sv-SE" baseline="0" dirty="0"/>
              <a:t> kan det vara för insatser)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0621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(Skulle behöva levandegöra det här, vad</a:t>
            </a:r>
            <a:r>
              <a:rPr lang="sv-SE" baseline="0" dirty="0"/>
              <a:t> kan det vara för insatser)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06761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(Skulle behöva levandegöra det här, vad</a:t>
            </a:r>
            <a:r>
              <a:rPr lang="sv-SE" baseline="0" dirty="0"/>
              <a:t> kan det vara för insatser)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497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(Skulle behöva levandegöra det här, vad</a:t>
            </a:r>
            <a:r>
              <a:rPr lang="sv-SE" baseline="0" dirty="0"/>
              <a:t> kan det vara för insatser)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7731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31025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70279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2A1BF-B539-0D46-9512-A52B9FA6D9F4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7063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By </a:t>
            </a:r>
            <a:r>
              <a:rPr lang="sv-SE" dirty="0" err="1"/>
              <a:t>collaborating</a:t>
            </a:r>
            <a:r>
              <a:rPr lang="sv-SE" dirty="0"/>
              <a:t>, it is </a:t>
            </a:r>
            <a:r>
              <a:rPr lang="sv-SE" dirty="0" err="1"/>
              <a:t>possible</a:t>
            </a:r>
            <a:r>
              <a:rPr lang="sv-SE" dirty="0"/>
              <a:t> to do </a:t>
            </a:r>
            <a:r>
              <a:rPr lang="sv-SE" dirty="0" err="1"/>
              <a:t>more</a:t>
            </a:r>
            <a:r>
              <a:rPr lang="sv-SE" dirty="0"/>
              <a:t> for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different </a:t>
            </a:r>
            <a:r>
              <a:rPr lang="sv-SE" dirty="0" err="1"/>
              <a:t>types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rehabilitation </a:t>
            </a:r>
            <a:r>
              <a:rPr lang="sv-SE" dirty="0" err="1"/>
              <a:t>efforts</a:t>
            </a:r>
            <a:r>
              <a:rPr lang="sv-SE" dirty="0"/>
              <a:t> from </a:t>
            </a:r>
            <a:r>
              <a:rPr lang="sv-SE" dirty="0" err="1"/>
              <a:t>several</a:t>
            </a:r>
            <a:r>
              <a:rPr lang="sv-SE" dirty="0"/>
              <a:t> </a:t>
            </a:r>
            <a:r>
              <a:rPr lang="sv-SE" dirty="0" err="1"/>
              <a:t>actors</a:t>
            </a:r>
            <a:r>
              <a:rPr lang="sv-SE" dirty="0"/>
              <a:t> at the same </a:t>
            </a:r>
            <a:r>
              <a:rPr lang="sv-SE" dirty="0" err="1"/>
              <a:t>time</a:t>
            </a:r>
            <a:r>
              <a:rPr lang="sv-SE" dirty="0"/>
              <a:t>.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society's</a:t>
            </a:r>
            <a:r>
              <a:rPr lang="sv-SE" dirty="0"/>
              <a:t> </a:t>
            </a:r>
            <a:r>
              <a:rPr lang="sv-SE" dirty="0" err="1"/>
              <a:t>efforts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coordinated</a:t>
            </a:r>
            <a:r>
              <a:rPr lang="sv-SE" dirty="0"/>
              <a:t>, </a:t>
            </a:r>
            <a:r>
              <a:rPr lang="sv-SE" dirty="0" err="1"/>
              <a:t>our</a:t>
            </a:r>
            <a:r>
              <a:rPr lang="sv-SE" dirty="0"/>
              <a:t> common </a:t>
            </a:r>
            <a:r>
              <a:rPr lang="sv-SE" dirty="0" err="1"/>
              <a:t>resources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used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efficiently</a:t>
            </a:r>
            <a:r>
              <a:rPr lang="sv-SE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8911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Case </a:t>
            </a:r>
            <a:r>
              <a:rPr lang="sv-SE" dirty="0" err="1"/>
              <a:t>study</a:t>
            </a:r>
            <a:r>
              <a:rPr lang="sv-SE" baseline="0" dirty="0"/>
              <a:t> for </a:t>
            </a:r>
            <a:r>
              <a:rPr lang="sv-SE" baseline="0" dirty="0" err="1"/>
              <a:t>European</a:t>
            </a:r>
            <a:r>
              <a:rPr lang="sv-SE" baseline="0" dirty="0"/>
              <a:t> Agency for </a:t>
            </a:r>
            <a:r>
              <a:rPr lang="sv-SE" baseline="0" dirty="0" err="1"/>
              <a:t>Safety</a:t>
            </a:r>
            <a:r>
              <a:rPr lang="sv-SE" baseline="0" dirty="0"/>
              <a:t> and Health at </a:t>
            </a:r>
            <a:r>
              <a:rPr lang="sv-SE" baseline="0" dirty="0" err="1"/>
              <a:t>Work</a:t>
            </a:r>
            <a:r>
              <a:rPr lang="sv-SE" baseline="0" dirty="0"/>
              <a:t> </a:t>
            </a:r>
            <a:r>
              <a:rPr lang="sv-SE" dirty="0"/>
              <a:t>18/12/2015</a:t>
            </a:r>
          </a:p>
          <a:p>
            <a:r>
              <a:rPr lang="sv-SE" sz="1200" b="1" dirty="0" err="1">
                <a:solidFill>
                  <a:schemeClr val="accent6"/>
                </a:solidFill>
              </a:rPr>
              <a:t>With</a:t>
            </a:r>
            <a:r>
              <a:rPr lang="sv-SE" sz="1200" b="1" dirty="0">
                <a:solidFill>
                  <a:schemeClr val="accent6"/>
                </a:solidFill>
              </a:rPr>
              <a:t> the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Act on Financial Coordination </a:t>
            </a:r>
            <a:b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of Rehabilitation Measures </a:t>
            </a:r>
          </a:p>
          <a:p>
            <a:endParaRPr lang="sv-SE" sz="1200" dirty="0">
              <a:solidFill>
                <a:schemeClr val="accent6"/>
              </a:solidFill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0782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Everyone who lives or works in Sweden is entitled to social insurance and the agency ensures that people receive the benefits and allowances to which they are entitled. </a:t>
            </a:r>
            <a:endParaRPr lang="en-GB" alt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876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They offer individually adapted activities for persons who have not been able to work because of sickness.</a:t>
            </a:r>
            <a:endParaRPr lang="en-GB" alt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156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The local authorities have tax-raising powers and are responsible for supplying welfare services to their citizens. </a:t>
            </a:r>
            <a:endParaRPr lang="en-GB" alt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208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567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9E3C7-28AE-4353-AAA8-F0D47A823C63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64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illustration diskr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descr="Rubrik">
            <a:extLst>
              <a:ext uri="{FF2B5EF4-FFF2-40B4-BE49-F238E27FC236}">
                <a16:creationId xmlns:a16="http://schemas.microsoft.com/office/drawing/2014/main" id="{A2572C13-3610-D948-AE1E-45BBA02234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42329" y="715965"/>
            <a:ext cx="7345680" cy="811714"/>
          </a:xfrm>
        </p:spPr>
        <p:txBody>
          <a:bodyPr anchor="t" anchorCtr="0">
            <a:noAutofit/>
          </a:bodyPr>
          <a:lstStyle>
            <a:lvl1pPr algn="l">
              <a:defRPr sz="4800" spc="-200" baseline="0"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Lorem</a:t>
            </a:r>
            <a:endParaRPr lang="sv-SE" dirty="0"/>
          </a:p>
        </p:txBody>
      </p:sp>
      <p:sp>
        <p:nvSpPr>
          <p:cNvPr id="3" name="Underrubrik 2" descr="Text">
            <a:extLst>
              <a:ext uri="{FF2B5EF4-FFF2-40B4-BE49-F238E27FC236}">
                <a16:creationId xmlns:a16="http://schemas.microsoft.com/office/drawing/2014/main" id="{4EEEF225-0091-2A49-A0D8-50575A5EB2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60801" y="1509206"/>
            <a:ext cx="7345680" cy="2872740"/>
          </a:xfrm>
        </p:spPr>
        <p:txBody>
          <a:bodyPr rIns="9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endParaRPr lang="sv-SE" dirty="0"/>
          </a:p>
        </p:txBody>
      </p:sp>
      <p:sp>
        <p:nvSpPr>
          <p:cNvPr id="9" name="Platshållare för innehåll 8" descr="Illustration">
            <a:extLst>
              <a:ext uri="{FF2B5EF4-FFF2-40B4-BE49-F238E27FC236}">
                <a16:creationId xmlns:a16="http://schemas.microsoft.com/office/drawing/2014/main" id="{14DB1550-8AA9-7A4C-9925-5067266ADF9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01963" y="811713"/>
            <a:ext cx="2924176" cy="357023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sv-SE" dirty="0"/>
              <a:t>Illustration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26AFDD-3A17-9449-976E-C6DDF349B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1504"/>
          <a:stretch/>
        </p:blipFill>
        <p:spPr>
          <a:xfrm>
            <a:off x="0" y="5587999"/>
            <a:ext cx="12192000" cy="1270001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9E6B93C5-4C49-194E-A65F-5B6BD90CEC99}"/>
              </a:ext>
            </a:extLst>
          </p:cNvPr>
          <p:cNvSpPr txBox="1"/>
          <p:nvPr userDrawn="1"/>
        </p:nvSpPr>
        <p:spPr>
          <a:xfrm>
            <a:off x="590646" y="5498935"/>
            <a:ext cx="2307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kern="800" spc="-50" baseline="0" dirty="0" err="1"/>
              <a:t>Financial</a:t>
            </a:r>
            <a:r>
              <a:rPr lang="sv-SE" sz="1600" kern="800" spc="-50" baseline="0" dirty="0">
                <a:solidFill>
                  <a:schemeClr val="accent1"/>
                </a:solidFill>
              </a:rPr>
              <a:t> </a:t>
            </a:r>
            <a:r>
              <a:rPr lang="sv-SE" sz="1600" kern="800" spc="-50" baseline="0" dirty="0" err="1">
                <a:solidFill>
                  <a:schemeClr val="accent1"/>
                </a:solidFill>
              </a:rPr>
              <a:t>Coordination</a:t>
            </a:r>
            <a:endParaRPr lang="sv-SE" sz="1600" kern="800" spc="-50" baseline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90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a lju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19" descr="Rubrik">
            <a:extLst>
              <a:ext uri="{FF2B5EF4-FFF2-40B4-BE49-F238E27FC236}">
                <a16:creationId xmlns:a16="http://schemas.microsoft.com/office/drawing/2014/main" id="{81F5EFA6-FF3B-8B48-81F8-E6C406BD79E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048" y="693170"/>
            <a:ext cx="7035661" cy="792797"/>
          </a:xfrm>
        </p:spPr>
        <p:txBody>
          <a:bodyPr lIns="36000">
            <a:noAutofit/>
          </a:bodyPr>
          <a:lstStyle>
            <a:lvl1pPr marL="0" indent="0">
              <a:buFontTx/>
              <a:buNone/>
              <a:defRPr sz="6000" spc="-15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8" name="Underrubrik 2" descr="Text">
            <a:extLst>
              <a:ext uri="{FF2B5EF4-FFF2-40B4-BE49-F238E27FC236}">
                <a16:creationId xmlns:a16="http://schemas.microsoft.com/office/drawing/2014/main" id="{F60259B8-26C3-2841-A1CA-8A5D094B70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491" y="2215276"/>
            <a:ext cx="7205146" cy="1907273"/>
          </a:xfrm>
        </p:spPr>
        <p:txBody>
          <a:bodyPr rIns="90000">
            <a:normAutofit/>
          </a:bodyPr>
          <a:lstStyle>
            <a:lvl1pPr marL="0" indent="0" algn="l">
              <a:buNone/>
              <a:defRPr sz="28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 och kontaktuppgifter</a:t>
            </a:r>
          </a:p>
        </p:txBody>
      </p:sp>
      <p:pic>
        <p:nvPicPr>
          <p:cNvPr id="19" name="Bildobjekt 18">
            <a:extLst>
              <a:ext uri="{FF2B5EF4-FFF2-40B4-BE49-F238E27FC236}">
                <a16:creationId xmlns:a16="http://schemas.microsoft.com/office/drawing/2014/main" id="{862F2797-E5AA-6640-AC52-99312E4A3E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32953"/>
            <a:ext cx="12192000" cy="1435100"/>
          </a:xfrm>
          <a:prstGeom prst="rect">
            <a:avLst/>
          </a:prstGeom>
        </p:spPr>
      </p:pic>
      <p:sp>
        <p:nvSpPr>
          <p:cNvPr id="20" name="Rektangel 19">
            <a:extLst>
              <a:ext uri="{FF2B5EF4-FFF2-40B4-BE49-F238E27FC236}">
                <a16:creationId xmlns:a16="http://schemas.microsoft.com/office/drawing/2014/main" id="{96E3B7B9-EA02-5542-B95B-7AC889FF20BE}"/>
              </a:ext>
            </a:extLst>
          </p:cNvPr>
          <p:cNvSpPr/>
          <p:nvPr userDrawn="1"/>
        </p:nvSpPr>
        <p:spPr>
          <a:xfrm>
            <a:off x="0" y="6358467"/>
            <a:ext cx="12192000" cy="49953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Platshållare för innehåll 7">
            <a:extLst>
              <a:ext uri="{FF2B5EF4-FFF2-40B4-BE49-F238E27FC236}">
                <a16:creationId xmlns:a16="http://schemas.microsoft.com/office/drawing/2014/main" id="{AC358B38-BEBF-9A46-801F-3687EFD85EC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93725" y="6357938"/>
            <a:ext cx="1658408" cy="28892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000"/>
            </a:lvl1pPr>
          </a:lstStyle>
          <a:p>
            <a:pPr lvl="0"/>
            <a:r>
              <a:rPr lang="sv-SE" dirty="0"/>
              <a:t>Logotyp</a:t>
            </a:r>
          </a:p>
        </p:txBody>
      </p:sp>
      <p:sp>
        <p:nvSpPr>
          <p:cNvPr id="22" name="Platshållare för innehåll 7">
            <a:extLst>
              <a:ext uri="{FF2B5EF4-FFF2-40B4-BE49-F238E27FC236}">
                <a16:creationId xmlns:a16="http://schemas.microsoft.com/office/drawing/2014/main" id="{1C0269EF-D8E1-7948-98D1-5BA94651CBA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414059" y="6357938"/>
            <a:ext cx="1658408" cy="2889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Logotyp</a:t>
            </a:r>
          </a:p>
          <a:p>
            <a:pPr lvl="0"/>
            <a:endParaRPr lang="sv-SE" dirty="0"/>
          </a:p>
        </p:txBody>
      </p:sp>
      <p:sp>
        <p:nvSpPr>
          <p:cNvPr id="23" name="Platshållare för innehåll 7">
            <a:extLst>
              <a:ext uri="{FF2B5EF4-FFF2-40B4-BE49-F238E27FC236}">
                <a16:creationId xmlns:a16="http://schemas.microsoft.com/office/drawing/2014/main" id="{51B9AD80-E097-AB46-A469-85244865B65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34393" y="6357938"/>
            <a:ext cx="1658408" cy="2889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Logotyp</a:t>
            </a:r>
          </a:p>
          <a:p>
            <a:pPr lvl="0"/>
            <a:endParaRPr lang="sv-SE" dirty="0"/>
          </a:p>
        </p:txBody>
      </p:sp>
      <p:sp>
        <p:nvSpPr>
          <p:cNvPr id="24" name="Platshållare för innehåll 7">
            <a:extLst>
              <a:ext uri="{FF2B5EF4-FFF2-40B4-BE49-F238E27FC236}">
                <a16:creationId xmlns:a16="http://schemas.microsoft.com/office/drawing/2014/main" id="{75D7E654-7DE3-DA40-AD5B-ADB5015835F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063193" y="6357938"/>
            <a:ext cx="1658408" cy="2889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Logotyp</a:t>
            </a:r>
          </a:p>
          <a:p>
            <a:pPr lvl="0"/>
            <a:endParaRPr lang="sv-SE" dirty="0"/>
          </a:p>
        </p:txBody>
      </p:sp>
      <p:sp>
        <p:nvSpPr>
          <p:cNvPr id="25" name="Platshållare för innehåll 7">
            <a:extLst>
              <a:ext uri="{FF2B5EF4-FFF2-40B4-BE49-F238E27FC236}">
                <a16:creationId xmlns:a16="http://schemas.microsoft.com/office/drawing/2014/main" id="{0F5B14DB-F6D3-DF40-AAD6-AFB720A84E0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908926" y="6357938"/>
            <a:ext cx="1658408" cy="2889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Logotyp</a:t>
            </a:r>
          </a:p>
          <a:p>
            <a:pPr lvl="0"/>
            <a:endParaRPr lang="sv-SE" dirty="0"/>
          </a:p>
        </p:txBody>
      </p:sp>
      <p:sp>
        <p:nvSpPr>
          <p:cNvPr id="26" name="Platshållare för innehåll 7">
            <a:extLst>
              <a:ext uri="{FF2B5EF4-FFF2-40B4-BE49-F238E27FC236}">
                <a16:creationId xmlns:a16="http://schemas.microsoft.com/office/drawing/2014/main" id="{5559BCD3-FA14-F44D-B6A6-C9640143A68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737726" y="6357938"/>
            <a:ext cx="1658408" cy="2889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Logotyp</a:t>
            </a:r>
          </a:p>
          <a:p>
            <a:pPr lvl="0"/>
            <a:endParaRPr lang="sv-SE" dirty="0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D40137A2-0A0B-504A-AA2F-777787CD8BB0}"/>
              </a:ext>
            </a:extLst>
          </p:cNvPr>
          <p:cNvSpPr txBox="1"/>
          <p:nvPr userDrawn="1"/>
        </p:nvSpPr>
        <p:spPr>
          <a:xfrm>
            <a:off x="590646" y="4802120"/>
            <a:ext cx="4689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kern="800" spc="-50" baseline="0" dirty="0" err="1"/>
              <a:t>Financial</a:t>
            </a:r>
            <a:r>
              <a:rPr lang="sv-SE" sz="2400" kern="800" spc="-50" baseline="0" dirty="0"/>
              <a:t> </a:t>
            </a:r>
            <a:r>
              <a:rPr lang="sv-SE" sz="2400" kern="800" spc="-50" baseline="0" dirty="0" err="1">
                <a:solidFill>
                  <a:schemeClr val="bg1"/>
                </a:solidFill>
              </a:rPr>
              <a:t>Coordination</a:t>
            </a:r>
            <a:endParaRPr lang="sv-SE" sz="2400" kern="800" spc="-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58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tan illustration diskr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descr="Rubrik">
            <a:extLst>
              <a:ext uri="{FF2B5EF4-FFF2-40B4-BE49-F238E27FC236}">
                <a16:creationId xmlns:a16="http://schemas.microsoft.com/office/drawing/2014/main" id="{A2572C13-3610-D948-AE1E-45BBA02234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6547" y="715965"/>
            <a:ext cx="10504518" cy="811714"/>
          </a:xfrm>
        </p:spPr>
        <p:txBody>
          <a:bodyPr anchor="t" anchorCtr="0">
            <a:noAutofit/>
          </a:bodyPr>
          <a:lstStyle>
            <a:lvl1pPr algn="l">
              <a:defRPr sz="4800" spc="-200" baseline="0">
                <a:solidFill>
                  <a:schemeClr val="accent1"/>
                </a:solidFill>
              </a:defRPr>
            </a:lvl1pPr>
          </a:lstStyle>
          <a:p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Lorem</a:t>
            </a:r>
            <a:endParaRPr lang="sv-SE" dirty="0"/>
          </a:p>
        </p:txBody>
      </p:sp>
      <p:sp>
        <p:nvSpPr>
          <p:cNvPr id="3" name="Underrubrik 2" descr="Text">
            <a:extLst>
              <a:ext uri="{FF2B5EF4-FFF2-40B4-BE49-F238E27FC236}">
                <a16:creationId xmlns:a16="http://schemas.microsoft.com/office/drawing/2014/main" id="{4EEEF225-0091-2A49-A0D8-50575A5EB2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5019" y="1509206"/>
            <a:ext cx="8510512" cy="2872740"/>
          </a:xfrm>
        </p:spPr>
        <p:txBody>
          <a:bodyPr rIns="90000">
            <a:noAutofit/>
          </a:bodyPr>
          <a:lstStyle>
            <a:lvl1pPr marL="0" indent="0" algn="l">
              <a:buNone/>
              <a:defRPr sz="28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E9B35B0-0444-DE44-8845-E49DBD04F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1504"/>
          <a:stretch/>
        </p:blipFill>
        <p:spPr>
          <a:xfrm>
            <a:off x="0" y="5587999"/>
            <a:ext cx="12192000" cy="1270001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CEF48D8E-C037-E942-B0D5-B7F13B4A1771}"/>
              </a:ext>
            </a:extLst>
          </p:cNvPr>
          <p:cNvSpPr txBox="1"/>
          <p:nvPr userDrawn="1"/>
        </p:nvSpPr>
        <p:spPr>
          <a:xfrm>
            <a:off x="590646" y="5498935"/>
            <a:ext cx="2307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kern="800" spc="-50" baseline="0" dirty="0" err="1"/>
              <a:t>Financial</a:t>
            </a:r>
            <a:r>
              <a:rPr lang="sv-SE" sz="1600" kern="800" spc="-50" baseline="0" dirty="0">
                <a:solidFill>
                  <a:schemeClr val="accent1"/>
                </a:solidFill>
              </a:rPr>
              <a:t> </a:t>
            </a:r>
            <a:r>
              <a:rPr lang="sv-SE" sz="1600" kern="800" spc="-50" baseline="0" dirty="0" err="1">
                <a:solidFill>
                  <a:schemeClr val="accent1"/>
                </a:solidFill>
              </a:rPr>
              <a:t>Coordination</a:t>
            </a:r>
            <a:endParaRPr lang="sv-SE" sz="1600" kern="800" spc="-50" baseline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9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diskr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ubrik 1" descr="Rubrik">
            <a:extLst>
              <a:ext uri="{FF2B5EF4-FFF2-40B4-BE49-F238E27FC236}">
                <a16:creationId xmlns:a16="http://schemas.microsoft.com/office/drawing/2014/main" id="{57337664-96F4-134B-9B53-8CFA4D427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20" y="725984"/>
            <a:ext cx="10515600" cy="71532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Platshållare för innehåll 2" descr="Punktlista">
            <a:extLst>
              <a:ext uri="{FF2B5EF4-FFF2-40B4-BE49-F238E27FC236}">
                <a16:creationId xmlns:a16="http://schemas.microsoft.com/office/drawing/2014/main" id="{2EB848B1-6677-2E4F-A758-1FC796442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963" y="1496481"/>
            <a:ext cx="10515600" cy="3447415"/>
          </a:xfrm>
        </p:spPr>
        <p:txBody>
          <a:bodyPr/>
          <a:lstStyle>
            <a:lvl1pPr>
              <a:defRPr spc="-100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08315AD-95C8-2A40-9686-44E0A5DC4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1504"/>
          <a:stretch/>
        </p:blipFill>
        <p:spPr>
          <a:xfrm>
            <a:off x="0" y="5587999"/>
            <a:ext cx="12192000" cy="1270001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9B1A4B16-31E9-5744-97B3-AF78C004FFCC}"/>
              </a:ext>
            </a:extLst>
          </p:cNvPr>
          <p:cNvSpPr txBox="1"/>
          <p:nvPr userDrawn="1"/>
        </p:nvSpPr>
        <p:spPr>
          <a:xfrm>
            <a:off x="590646" y="5498935"/>
            <a:ext cx="2307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kern="800" spc="-50" baseline="0" dirty="0" err="1"/>
              <a:t>Financial</a:t>
            </a:r>
            <a:r>
              <a:rPr lang="sv-SE" sz="1600" kern="800" spc="-50" baseline="0" dirty="0">
                <a:solidFill>
                  <a:schemeClr val="accent1"/>
                </a:solidFill>
              </a:rPr>
              <a:t> </a:t>
            </a:r>
            <a:r>
              <a:rPr lang="sv-SE" sz="1600" kern="800" spc="-50" baseline="0" dirty="0" err="1">
                <a:solidFill>
                  <a:schemeClr val="accent1"/>
                </a:solidFill>
              </a:rPr>
              <a:t>Coordination</a:t>
            </a:r>
            <a:endParaRPr lang="sv-SE" sz="1600" kern="800" spc="-50" baseline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88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punktlistor diskr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ubrik 1" descr="Rubrik">
            <a:extLst>
              <a:ext uri="{FF2B5EF4-FFF2-40B4-BE49-F238E27FC236}">
                <a16:creationId xmlns:a16="http://schemas.microsoft.com/office/drawing/2014/main" id="{57337664-96F4-134B-9B53-8CFA4D427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20" y="725984"/>
            <a:ext cx="10515600" cy="71532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 descr="Punktlista">
            <a:extLst>
              <a:ext uri="{FF2B5EF4-FFF2-40B4-BE49-F238E27FC236}">
                <a16:creationId xmlns:a16="http://schemas.microsoft.com/office/drawing/2014/main" id="{B658AE62-6376-674C-881B-FEAC4E504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962" y="1496481"/>
            <a:ext cx="4886037" cy="3447415"/>
          </a:xfrm>
        </p:spPr>
        <p:txBody>
          <a:bodyPr>
            <a:noAutofit/>
          </a:bodyPr>
          <a:lstStyle>
            <a:lvl1pPr>
              <a:defRPr sz="2800" spc="-50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2" descr="Punktlista">
            <a:extLst>
              <a:ext uri="{FF2B5EF4-FFF2-40B4-BE49-F238E27FC236}">
                <a16:creationId xmlns:a16="http://schemas.microsoft.com/office/drawing/2014/main" id="{2520F0C3-A9A7-7943-B5F2-524D9D7C13A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975926" y="1496481"/>
            <a:ext cx="4886037" cy="3447415"/>
          </a:xfrm>
        </p:spPr>
        <p:txBody>
          <a:bodyPr>
            <a:noAutofit/>
          </a:bodyPr>
          <a:lstStyle>
            <a:lvl1pPr>
              <a:defRPr sz="2800" spc="-50" baseline="0"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F2924821-5E29-EC49-92EC-CBA11E216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1504"/>
          <a:stretch/>
        </p:blipFill>
        <p:spPr>
          <a:xfrm>
            <a:off x="0" y="5587999"/>
            <a:ext cx="12192000" cy="1270001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FC4DDCF0-2779-D64E-8C81-4AEE736AF25C}"/>
              </a:ext>
            </a:extLst>
          </p:cNvPr>
          <p:cNvSpPr txBox="1"/>
          <p:nvPr userDrawn="1"/>
        </p:nvSpPr>
        <p:spPr>
          <a:xfrm>
            <a:off x="590646" y="5498935"/>
            <a:ext cx="2307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kern="800" spc="-50" baseline="0" dirty="0" err="1"/>
              <a:t>Financial</a:t>
            </a:r>
            <a:r>
              <a:rPr lang="sv-SE" sz="1600" kern="800" spc="-50" baseline="0" dirty="0">
                <a:solidFill>
                  <a:schemeClr val="accent1"/>
                </a:solidFill>
              </a:rPr>
              <a:t> </a:t>
            </a:r>
            <a:r>
              <a:rPr lang="sv-SE" sz="1600" kern="800" spc="-50" baseline="0" dirty="0" err="1">
                <a:solidFill>
                  <a:schemeClr val="accent1"/>
                </a:solidFill>
              </a:rPr>
              <a:t>Coordination</a:t>
            </a:r>
            <a:endParaRPr lang="sv-SE" sz="1600" kern="800" spc="-50" baseline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39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ch illustration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A4BCD519-C6AC-4D43-8789-8C8C51CC8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0620"/>
          <a:stretch/>
        </p:blipFill>
        <p:spPr>
          <a:xfrm>
            <a:off x="0" y="5575301"/>
            <a:ext cx="12192000" cy="1282699"/>
          </a:xfrm>
          <a:prstGeom prst="rect">
            <a:avLst/>
          </a:prstGeom>
        </p:spPr>
      </p:pic>
      <p:sp>
        <p:nvSpPr>
          <p:cNvPr id="2" name="Rubrik 1" descr="Rubrik">
            <a:extLst>
              <a:ext uri="{FF2B5EF4-FFF2-40B4-BE49-F238E27FC236}">
                <a16:creationId xmlns:a16="http://schemas.microsoft.com/office/drawing/2014/main" id="{A2572C13-3610-D948-AE1E-45BBA02234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79273" y="717139"/>
            <a:ext cx="7451667" cy="750102"/>
          </a:xfrm>
        </p:spPr>
        <p:txBody>
          <a:bodyPr anchor="t" anchorCtr="0">
            <a:noAutofit/>
          </a:bodyPr>
          <a:lstStyle>
            <a:lvl1pPr algn="l">
              <a:defRPr sz="4800" spc="-15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Lorem</a:t>
            </a:r>
            <a:endParaRPr lang="sv-SE" dirty="0"/>
          </a:p>
        </p:txBody>
      </p:sp>
      <p:sp>
        <p:nvSpPr>
          <p:cNvPr id="3" name="Underrubrik 2" descr="Text">
            <a:extLst>
              <a:ext uri="{FF2B5EF4-FFF2-40B4-BE49-F238E27FC236}">
                <a16:creationId xmlns:a16="http://schemas.microsoft.com/office/drawing/2014/main" id="{4EEEF225-0091-2A49-A0D8-50575A5EB2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79273" y="1562572"/>
            <a:ext cx="7451667" cy="2872740"/>
          </a:xfrm>
        </p:spPr>
        <p:txBody>
          <a:bodyPr rIns="90000">
            <a:noAutofit/>
          </a:bodyPr>
          <a:lstStyle>
            <a:lvl1pPr marL="0" indent="0" algn="l">
              <a:buNone/>
              <a:defRPr sz="28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</a:p>
        </p:txBody>
      </p:sp>
      <p:sp>
        <p:nvSpPr>
          <p:cNvPr id="9" name="Platshållare för innehåll 8" descr="Illustration">
            <a:extLst>
              <a:ext uri="{FF2B5EF4-FFF2-40B4-BE49-F238E27FC236}">
                <a16:creationId xmlns:a16="http://schemas.microsoft.com/office/drawing/2014/main" id="{14DB1550-8AA9-7A4C-9925-5067266ADF9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01964" y="811712"/>
            <a:ext cx="2924175" cy="362359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sv-SE" dirty="0"/>
              <a:t>Illustration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4A19F90E-F272-614E-ABA4-B4391ABE9448}"/>
              </a:ext>
            </a:extLst>
          </p:cNvPr>
          <p:cNvSpPr txBox="1"/>
          <p:nvPr userDrawn="1"/>
        </p:nvSpPr>
        <p:spPr>
          <a:xfrm>
            <a:off x="590646" y="5498935"/>
            <a:ext cx="2307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kern="800" spc="-50" baseline="0" dirty="0" err="1"/>
              <a:t>Financial</a:t>
            </a:r>
            <a:r>
              <a:rPr lang="sv-SE" sz="1600" kern="800" spc="-50" baseline="0" dirty="0"/>
              <a:t> </a:t>
            </a:r>
            <a:r>
              <a:rPr lang="sv-SE" sz="1600" kern="800" spc="-50" baseline="0" dirty="0" err="1">
                <a:solidFill>
                  <a:schemeClr val="bg1"/>
                </a:solidFill>
              </a:rPr>
              <a:t>Coordination</a:t>
            </a:r>
            <a:endParaRPr lang="sv-SE" sz="1600" kern="800" spc="-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53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descr="Rubrik">
            <a:extLst>
              <a:ext uri="{FF2B5EF4-FFF2-40B4-BE49-F238E27FC236}">
                <a16:creationId xmlns:a16="http://schemas.microsoft.com/office/drawing/2014/main" id="{E46A2EEB-AE20-134C-A324-6A6DB19FF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20" y="725085"/>
            <a:ext cx="10515600" cy="7153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innehåll 2" descr="Punktlista">
            <a:extLst>
              <a:ext uri="{FF2B5EF4-FFF2-40B4-BE49-F238E27FC236}">
                <a16:creationId xmlns:a16="http://schemas.microsoft.com/office/drawing/2014/main" id="{59D23C23-AB3D-9E4C-A428-C4FDC4E2F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728" y="1569183"/>
            <a:ext cx="10515600" cy="3447415"/>
          </a:xfrm>
        </p:spPr>
        <p:txBody>
          <a:bodyPr/>
          <a:lstStyle>
            <a:lvl1pPr>
              <a:defRPr spc="-100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A13BD20-63B6-EE4A-9796-30D4F3909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0620"/>
          <a:stretch/>
        </p:blipFill>
        <p:spPr>
          <a:xfrm>
            <a:off x="0" y="5575301"/>
            <a:ext cx="12192000" cy="1282699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762479F5-8259-D645-89B6-82E93A8F78E0}"/>
              </a:ext>
            </a:extLst>
          </p:cNvPr>
          <p:cNvSpPr txBox="1"/>
          <p:nvPr userDrawn="1"/>
        </p:nvSpPr>
        <p:spPr>
          <a:xfrm>
            <a:off x="590646" y="5498935"/>
            <a:ext cx="2307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kern="800" spc="-50" baseline="0" dirty="0" err="1"/>
              <a:t>Financial</a:t>
            </a:r>
            <a:r>
              <a:rPr lang="sv-SE" sz="1600" kern="800" spc="-50" baseline="0" dirty="0"/>
              <a:t> </a:t>
            </a:r>
            <a:r>
              <a:rPr lang="sv-SE" sz="1600" kern="800" spc="-50" baseline="0" dirty="0" err="1">
                <a:solidFill>
                  <a:schemeClr val="bg1"/>
                </a:solidFill>
              </a:rPr>
              <a:t>Coordination</a:t>
            </a:r>
            <a:endParaRPr lang="sv-SE" sz="1600" kern="800" spc="-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95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punktlistor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descr="Rubrik">
            <a:extLst>
              <a:ext uri="{FF2B5EF4-FFF2-40B4-BE49-F238E27FC236}">
                <a16:creationId xmlns:a16="http://schemas.microsoft.com/office/drawing/2014/main" id="{E46A2EEB-AE20-134C-A324-6A6DB19FF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20" y="725085"/>
            <a:ext cx="10515600" cy="7153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innehåll 2" descr="Punktlista">
            <a:extLst>
              <a:ext uri="{FF2B5EF4-FFF2-40B4-BE49-F238E27FC236}">
                <a16:creationId xmlns:a16="http://schemas.microsoft.com/office/drawing/2014/main" id="{5EA81929-6E7B-3146-800E-081002E62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962" y="1496481"/>
            <a:ext cx="4886037" cy="3447415"/>
          </a:xfrm>
        </p:spPr>
        <p:txBody>
          <a:bodyPr>
            <a:noAutofit/>
          </a:bodyPr>
          <a:lstStyle>
            <a:lvl1pPr>
              <a:defRPr sz="2800" spc="-50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innehåll 2" descr="Punktlista">
            <a:extLst>
              <a:ext uri="{FF2B5EF4-FFF2-40B4-BE49-F238E27FC236}">
                <a16:creationId xmlns:a16="http://schemas.microsoft.com/office/drawing/2014/main" id="{CBD613D0-E45A-704A-B49D-E64D890DB27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975926" y="1496481"/>
            <a:ext cx="4886037" cy="3447415"/>
          </a:xfrm>
        </p:spPr>
        <p:txBody>
          <a:bodyPr>
            <a:noAutofit/>
          </a:bodyPr>
          <a:lstStyle>
            <a:lvl1pPr>
              <a:defRPr sz="2800" spc="-50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22A3835-177F-7241-8F1E-EFD822C0B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0620"/>
          <a:stretch/>
        </p:blipFill>
        <p:spPr>
          <a:xfrm>
            <a:off x="0" y="5575301"/>
            <a:ext cx="12192000" cy="1282699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F973CC52-E2B9-2148-8EF7-4E2E6E2CB091}"/>
              </a:ext>
            </a:extLst>
          </p:cNvPr>
          <p:cNvSpPr txBox="1"/>
          <p:nvPr userDrawn="1"/>
        </p:nvSpPr>
        <p:spPr>
          <a:xfrm>
            <a:off x="590646" y="5498935"/>
            <a:ext cx="2307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kern="800" spc="-50" baseline="0" dirty="0" err="1"/>
              <a:t>Financial</a:t>
            </a:r>
            <a:r>
              <a:rPr lang="sv-SE" sz="1600" kern="800" spc="-50" baseline="0" dirty="0"/>
              <a:t> </a:t>
            </a:r>
            <a:r>
              <a:rPr lang="sv-SE" sz="1600" kern="800" spc="-50" baseline="0" dirty="0" err="1">
                <a:solidFill>
                  <a:schemeClr val="bg1"/>
                </a:solidFill>
              </a:rPr>
              <a:t>Coordination</a:t>
            </a:r>
            <a:endParaRPr lang="sv-SE" sz="1600" kern="800" spc="-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54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tan punkter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descr="Rubrik">
            <a:extLst>
              <a:ext uri="{FF2B5EF4-FFF2-40B4-BE49-F238E27FC236}">
                <a16:creationId xmlns:a16="http://schemas.microsoft.com/office/drawing/2014/main" id="{A2572C13-3610-D948-AE1E-45BBA02234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9" y="717066"/>
            <a:ext cx="9296950" cy="743390"/>
          </a:xfrm>
        </p:spPr>
        <p:txBody>
          <a:bodyPr anchor="t" anchorCtr="0">
            <a:noAutofit/>
          </a:bodyPr>
          <a:lstStyle>
            <a:lvl1pPr algn="l">
              <a:defRPr sz="4800" spc="-200" baseline="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Lorem</a:t>
            </a:r>
            <a:endParaRPr lang="sv-SE" dirty="0"/>
          </a:p>
        </p:txBody>
      </p:sp>
      <p:sp>
        <p:nvSpPr>
          <p:cNvPr id="3" name="Underrubrik 2" descr="Text">
            <a:extLst>
              <a:ext uri="{FF2B5EF4-FFF2-40B4-BE49-F238E27FC236}">
                <a16:creationId xmlns:a16="http://schemas.microsoft.com/office/drawing/2014/main" id="{4EEEF225-0091-2A49-A0D8-50575A5EB2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491" y="1513678"/>
            <a:ext cx="7270212" cy="3516690"/>
          </a:xfrm>
        </p:spPr>
        <p:txBody>
          <a:bodyPr rIns="90000">
            <a:noAutofit/>
          </a:bodyPr>
          <a:lstStyle>
            <a:lvl1pPr marL="0" indent="0" algn="l">
              <a:buNone/>
              <a:defRPr sz="2800" spc="-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  <a:r>
              <a:rPr lang="sv-SE" dirty="0" err="1"/>
              <a:t>Lorem</a:t>
            </a:r>
            <a:r>
              <a:rPr lang="sv-SE" dirty="0"/>
              <a:t> </a:t>
            </a:r>
            <a:r>
              <a:rPr lang="sv-SE" dirty="0" err="1"/>
              <a:t>ipsum</a:t>
            </a:r>
            <a:r>
              <a:rPr lang="sv-SE" dirty="0"/>
              <a:t> </a:t>
            </a:r>
            <a:r>
              <a:rPr lang="sv-SE" dirty="0" err="1"/>
              <a:t>dolor</a:t>
            </a:r>
            <a:r>
              <a:rPr lang="sv-SE" dirty="0"/>
              <a:t> </a:t>
            </a:r>
            <a:r>
              <a:rPr lang="sv-SE" dirty="0" err="1"/>
              <a:t>sit</a:t>
            </a:r>
            <a:r>
              <a:rPr lang="sv-SE" dirty="0"/>
              <a:t> </a:t>
            </a:r>
            <a:r>
              <a:rPr lang="sv-SE" dirty="0" err="1"/>
              <a:t>amet</a:t>
            </a:r>
            <a:r>
              <a:rPr lang="sv-SE" dirty="0"/>
              <a:t>, 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3AD9E45-CF0B-F14F-A6DF-82F612B0D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0620"/>
          <a:stretch/>
        </p:blipFill>
        <p:spPr>
          <a:xfrm>
            <a:off x="0" y="5575301"/>
            <a:ext cx="12192000" cy="1282699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E812DE4-C1B3-DA4F-96AD-F8CF19C867A7}"/>
              </a:ext>
            </a:extLst>
          </p:cNvPr>
          <p:cNvSpPr txBox="1"/>
          <p:nvPr userDrawn="1"/>
        </p:nvSpPr>
        <p:spPr>
          <a:xfrm>
            <a:off x="590646" y="5498935"/>
            <a:ext cx="2307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kern="800" spc="-50" baseline="0" dirty="0" err="1"/>
              <a:t>Financial</a:t>
            </a:r>
            <a:r>
              <a:rPr lang="sv-SE" sz="1600" kern="800" spc="-50" baseline="0" dirty="0"/>
              <a:t> </a:t>
            </a:r>
            <a:r>
              <a:rPr lang="sv-SE" sz="1600" kern="800" spc="-50" baseline="0" dirty="0" err="1">
                <a:solidFill>
                  <a:schemeClr val="bg1"/>
                </a:solidFill>
              </a:rPr>
              <a:t>Coordination</a:t>
            </a:r>
            <a:endParaRPr lang="sv-SE" sz="1600" kern="800" spc="-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23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positiv och negativ logoty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 descr="Fotografi&#10;">
            <a:extLst>
              <a:ext uri="{FF2B5EF4-FFF2-40B4-BE49-F238E27FC236}">
                <a16:creationId xmlns:a16="http://schemas.microsoft.com/office/drawing/2014/main" id="{FCD0AEEB-50A2-F14E-A4BB-EC5B9EC685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9" name="Platshållare för innehåll 19" descr="Rubrik">
            <a:extLst>
              <a:ext uri="{FF2B5EF4-FFF2-40B4-BE49-F238E27FC236}">
                <a16:creationId xmlns:a16="http://schemas.microsoft.com/office/drawing/2014/main" id="{81F5EFA6-FF3B-8B48-81F8-E6C406BD79E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048" y="693170"/>
            <a:ext cx="7035661" cy="792797"/>
          </a:xfrm>
        </p:spPr>
        <p:txBody>
          <a:bodyPr lIns="36000">
            <a:noAutofit/>
          </a:bodyPr>
          <a:lstStyle>
            <a:lvl1pPr marL="0" indent="0">
              <a:buFontTx/>
              <a:buNone/>
              <a:defRPr sz="6000" spc="-15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Eventuell bildrubrik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E51D57-4148-4240-8FB4-48ED4A11129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0" y="5740402"/>
            <a:ext cx="12192000" cy="1116000"/>
          </a:xfrm>
          <a:blipFill dpi="0" rotWithShape="1">
            <a:blip r:embed="rId2"/>
            <a:srcRect/>
            <a:stretch>
              <a:fillRect t="-1" b="117"/>
            </a:stretch>
          </a:blipFill>
        </p:spPr>
        <p:txBody>
          <a:bodyPr>
            <a:normAutofit/>
          </a:bodyPr>
          <a:lstStyle>
            <a:lvl1pPr>
              <a:defRPr sz="100"/>
            </a:lvl1pPr>
          </a:lstStyle>
          <a:p>
            <a:pPr lvl="0"/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727C750E-B805-5A4E-AAED-7CED298E8C9A}"/>
              </a:ext>
            </a:extLst>
          </p:cNvPr>
          <p:cNvSpPr txBox="1"/>
          <p:nvPr userDrawn="1"/>
        </p:nvSpPr>
        <p:spPr>
          <a:xfrm>
            <a:off x="590646" y="5498935"/>
            <a:ext cx="2307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kern="800" spc="-50" baseline="0" dirty="0" err="1"/>
              <a:t>Financial</a:t>
            </a:r>
            <a:r>
              <a:rPr lang="sv-SE" sz="1600" kern="800" spc="-50" baseline="0" dirty="0"/>
              <a:t> </a:t>
            </a:r>
            <a:r>
              <a:rPr lang="sv-SE" sz="1600" kern="800" spc="-50" baseline="0" dirty="0" err="1">
                <a:solidFill>
                  <a:schemeClr val="bg1"/>
                </a:solidFill>
              </a:rPr>
              <a:t>Coordination</a:t>
            </a:r>
            <a:endParaRPr lang="sv-SE" sz="1600" kern="800" spc="-5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66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B3F274B-2234-E643-A5D7-4ADC3F9D3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20" y="707511"/>
            <a:ext cx="10515600" cy="71532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AC91CB-1875-EE4E-9ACD-A917BBC61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492" y="1502358"/>
            <a:ext cx="10515600" cy="34474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6873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2" r:id="rId2"/>
    <p:sldLayoutId id="2147483665" r:id="rId3"/>
    <p:sldLayoutId id="214748367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3200" kern="1200" spc="-7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typsnitt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typsnitt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typsnitt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typsnitt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B3F274B-2234-E643-A5D7-4ADC3F9D3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20" y="707511"/>
            <a:ext cx="10515600" cy="71532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AC91CB-1875-EE4E-9ACD-A917BBC61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492" y="1502358"/>
            <a:ext cx="10515600" cy="34474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2735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3200" kern="1200" spc="-5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typsnitt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typsnitt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typsnitt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typsnitt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latshållare för bild 16">
            <a:extLst>
              <a:ext uri="{FF2B5EF4-FFF2-40B4-BE49-F238E27FC236}">
                <a16:creationId xmlns:a16="http://schemas.microsoft.com/office/drawing/2014/main" id="{6F4C55F1-242A-734B-9044-D0A6953AA6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30" name="Bildobjekt 29" descr="En våg med fyra linjer i olika gradienter av orange. Under står logotyper för: Försäkringskassan, Arbetsförmedlningen, Sveriges Kommuner och Regioner samt Socialstyrelsen. Tillsammans bildar de Finsam.">
            <a:extLst>
              <a:ext uri="{FF2B5EF4-FFF2-40B4-BE49-F238E27FC236}">
                <a16:creationId xmlns:a16="http://schemas.microsoft.com/office/drawing/2014/main" id="{C65B05FB-BEFA-B54C-9886-89431E1FDA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65109"/>
            <a:ext cx="12192000" cy="1701800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7DD4BA-C4BA-BF47-A83D-529E280C7F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048" y="2924301"/>
            <a:ext cx="11287678" cy="1823063"/>
          </a:xfrm>
        </p:spPr>
        <p:txBody>
          <a:bodyPr/>
          <a:lstStyle/>
          <a:p>
            <a:r>
              <a:rPr lang="sv-SE" sz="10000" b="1" spc="-300" dirty="0" err="1">
                <a:solidFill>
                  <a:schemeClr val="tx2"/>
                </a:solidFill>
              </a:rPr>
              <a:t>Financial</a:t>
            </a:r>
            <a:r>
              <a:rPr lang="sv-SE" sz="10000" spc="-300" dirty="0"/>
              <a:t> </a:t>
            </a:r>
            <a:r>
              <a:rPr lang="sv-SE" sz="10000" spc="-300" dirty="0" err="1">
                <a:solidFill>
                  <a:schemeClr val="accent1"/>
                </a:solidFill>
              </a:rPr>
              <a:t>Coordination</a:t>
            </a:r>
            <a:endParaRPr lang="sv-SE" sz="10000" spc="-3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49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Financing</a:t>
            </a:r>
            <a:endParaRPr lang="sv-SE" dirty="0"/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F376BFEE-4686-FE4A-877E-028E631575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Half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financing</a:t>
            </a:r>
            <a:r>
              <a:rPr lang="sv-SE" dirty="0"/>
              <a:t> is </a:t>
            </a:r>
            <a:r>
              <a:rPr lang="sv-SE" dirty="0" err="1"/>
              <a:t>provided</a:t>
            </a:r>
            <a:r>
              <a:rPr lang="sv-SE" dirty="0"/>
              <a:t> by the </a:t>
            </a:r>
            <a:r>
              <a:rPr lang="sv-SE" dirty="0" err="1"/>
              <a:t>state</a:t>
            </a:r>
            <a:r>
              <a:rPr lang="sv-SE" dirty="0"/>
              <a:t>, the rest is </a:t>
            </a:r>
            <a:r>
              <a:rPr lang="sv-SE" dirty="0" err="1"/>
              <a:t>divided</a:t>
            </a:r>
            <a:r>
              <a:rPr lang="sv-SE" dirty="0"/>
              <a:t> </a:t>
            </a:r>
            <a:r>
              <a:rPr lang="sv-SE" dirty="0" err="1"/>
              <a:t>between</a:t>
            </a:r>
            <a:r>
              <a:rPr lang="sv-SE" dirty="0"/>
              <a:t> </a:t>
            </a:r>
            <a:r>
              <a:rPr lang="sv-SE" dirty="0" err="1"/>
              <a:t>municipalities</a:t>
            </a:r>
            <a:r>
              <a:rPr lang="sv-SE" dirty="0"/>
              <a:t> and </a:t>
            </a:r>
            <a:r>
              <a:rPr lang="sv-SE" dirty="0" err="1"/>
              <a:t>county</a:t>
            </a:r>
            <a:r>
              <a:rPr lang="sv-SE" dirty="0"/>
              <a:t> </a:t>
            </a:r>
            <a:r>
              <a:rPr lang="sv-SE" dirty="0" err="1"/>
              <a:t>councils</a:t>
            </a:r>
            <a:r>
              <a:rPr lang="sv-SE" dirty="0"/>
              <a:t>.</a:t>
            </a:r>
          </a:p>
        </p:txBody>
      </p:sp>
      <p:pic>
        <p:nvPicPr>
          <p:cNvPr id="16" name="Platshållare för innehåll 15">
            <a:extLst>
              <a:ext uri="{FF2B5EF4-FFF2-40B4-BE49-F238E27FC236}">
                <a16:creationId xmlns:a16="http://schemas.microsoft.com/office/drawing/2014/main" id="{F44F0679-A552-0542-A1E9-A1DEB6313A6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0" y="409735"/>
            <a:ext cx="3816350" cy="3816350"/>
          </a:xfrm>
        </p:spPr>
      </p:pic>
    </p:spTree>
    <p:extLst>
      <p:ext uri="{BB962C8B-B14F-4D97-AF65-F5344CB8AC3E}">
        <p14:creationId xmlns:p14="http://schemas.microsoft.com/office/powerpoint/2010/main" val="153456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Financing</a:t>
            </a:r>
            <a:r>
              <a:rPr lang="sv-SE" dirty="0"/>
              <a:t> in 2019</a:t>
            </a:r>
          </a:p>
        </p:txBody>
      </p:sp>
      <p:sp>
        <p:nvSpPr>
          <p:cNvPr id="3" name="Platshållare för text 1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state</a:t>
            </a:r>
            <a:r>
              <a:rPr lang="sv-SE" dirty="0"/>
              <a:t> </a:t>
            </a:r>
            <a:r>
              <a:rPr lang="sv-SE" dirty="0" err="1"/>
              <a:t>contributed</a:t>
            </a:r>
            <a:r>
              <a:rPr lang="sv-SE" dirty="0"/>
              <a:t> 339 million Swedish </a:t>
            </a:r>
            <a:r>
              <a:rPr lang="sv-SE" dirty="0" err="1"/>
              <a:t>crowns</a:t>
            </a:r>
            <a:r>
              <a:rPr lang="sv-SE" dirty="0"/>
              <a:t> in 2019 (50 per cent </a:t>
            </a:r>
            <a:r>
              <a:rPr lang="sv-SE" dirty="0" err="1"/>
              <a:t>of</a:t>
            </a:r>
            <a:r>
              <a:rPr lang="sv-SE" dirty="0"/>
              <a:t> total), </a:t>
            </a:r>
            <a:r>
              <a:rPr lang="sv-SE" dirty="0" err="1"/>
              <a:t>municipalities</a:t>
            </a:r>
            <a:r>
              <a:rPr lang="sv-SE" dirty="0"/>
              <a:t> och </a:t>
            </a:r>
            <a:r>
              <a:rPr lang="sv-SE" dirty="0" err="1"/>
              <a:t>county</a:t>
            </a:r>
            <a:r>
              <a:rPr lang="sv-SE" dirty="0"/>
              <a:t> </a:t>
            </a:r>
            <a:r>
              <a:rPr lang="sv-SE" dirty="0" err="1"/>
              <a:t>councils</a:t>
            </a:r>
            <a:r>
              <a:rPr lang="sv-SE" dirty="0"/>
              <a:t> the same </a:t>
            </a:r>
            <a:r>
              <a:rPr lang="sv-SE" dirty="0" err="1"/>
              <a:t>amount</a:t>
            </a:r>
            <a:r>
              <a:rPr lang="sv-SE" dirty="0"/>
              <a:t>.</a:t>
            </a:r>
          </a:p>
          <a:p>
            <a:r>
              <a:rPr lang="sv-SE" b="1" dirty="0"/>
              <a:t>80 per cent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costs</a:t>
            </a:r>
            <a:r>
              <a:rPr lang="sv-SE" dirty="0"/>
              <a:t> for interventions </a:t>
            </a:r>
            <a:r>
              <a:rPr lang="sv-SE" dirty="0" err="1"/>
              <a:t>targeting</a:t>
            </a:r>
            <a:r>
              <a:rPr lang="sv-SE" dirty="0"/>
              <a:t> </a:t>
            </a:r>
            <a:r>
              <a:rPr lang="sv-SE" dirty="0" err="1"/>
              <a:t>individuals</a:t>
            </a:r>
            <a:br>
              <a:rPr lang="sv-SE" dirty="0"/>
            </a:br>
            <a:r>
              <a:rPr lang="sv-SE" b="1" dirty="0"/>
              <a:t>20 per cent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costs</a:t>
            </a:r>
            <a:r>
              <a:rPr lang="sv-SE" dirty="0"/>
              <a:t> for interventions </a:t>
            </a:r>
            <a:r>
              <a:rPr lang="sv-SE" dirty="0" err="1"/>
              <a:t>targeted</a:t>
            </a:r>
            <a:r>
              <a:rPr lang="sv-SE" dirty="0"/>
              <a:t> </a:t>
            </a:r>
            <a:r>
              <a:rPr lang="sv-SE" dirty="0" err="1"/>
              <a:t>towards</a:t>
            </a:r>
            <a:r>
              <a:rPr lang="sv-SE" dirty="0"/>
              <a:t> </a:t>
            </a:r>
            <a:r>
              <a:rPr lang="sv-SE" dirty="0" err="1"/>
              <a:t>better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collaboration</a:t>
            </a:r>
            <a:r>
              <a:rPr lang="sv-SE" dirty="0"/>
              <a:t> </a:t>
            </a: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89E029AA-2993-704F-A581-2D628818B8A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316871" y="1102377"/>
            <a:ext cx="3376942" cy="3376942"/>
          </a:xfrm>
        </p:spPr>
      </p:pic>
    </p:spTree>
    <p:extLst>
      <p:ext uri="{BB962C8B-B14F-4D97-AF65-F5344CB8AC3E}">
        <p14:creationId xmlns:p14="http://schemas.microsoft.com/office/powerpoint/2010/main" val="169683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75E7AE20-1D84-C144-BE02-7FD5B9185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Coordination Agencies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total, there are about 80 Coordination Agencies.</a:t>
            </a:r>
          </a:p>
          <a:p>
            <a:r>
              <a:rPr lang="sv-SE" dirty="0" err="1"/>
              <a:t>Almost</a:t>
            </a:r>
            <a:r>
              <a:rPr lang="sv-SE" dirty="0"/>
              <a:t> </a:t>
            </a:r>
            <a:r>
              <a:rPr lang="sv-SE" dirty="0" err="1"/>
              <a:t>every</a:t>
            </a:r>
            <a:r>
              <a:rPr lang="sv-SE" dirty="0"/>
              <a:t> Swedish </a:t>
            </a:r>
            <a:r>
              <a:rPr lang="sv-SE" dirty="0" err="1"/>
              <a:t>municipality</a:t>
            </a:r>
            <a:r>
              <a:rPr lang="sv-SE" dirty="0"/>
              <a:t> is a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</a:t>
            </a:r>
            <a:r>
              <a:rPr lang="sv-SE" dirty="0" err="1"/>
              <a:t>Coordination</a:t>
            </a:r>
            <a:r>
              <a:rPr lang="sv-SE" dirty="0"/>
              <a:t> Agency</a:t>
            </a:r>
            <a:endParaRPr lang="en-US" dirty="0"/>
          </a:p>
          <a:p>
            <a:pPr marL="0" indent="0">
              <a:buNone/>
              <a:defRPr/>
            </a:pPr>
            <a:endParaRPr lang="sv-SE" dirty="0"/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C5DA05D0-934A-984C-864B-E8CBFCD63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599" y="1745181"/>
            <a:ext cx="7390455" cy="522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Organisation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Coordination</a:t>
            </a:r>
            <a:r>
              <a:rPr lang="sv-SE" dirty="0"/>
              <a:t> </a:t>
            </a:r>
            <a:r>
              <a:rPr lang="sv-SE" dirty="0" err="1"/>
              <a:t>Agencies</a:t>
            </a:r>
            <a:endParaRPr lang="sv-SE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subTitle" idx="1"/>
          </p:nvPr>
        </p:nvSpPr>
        <p:spPr>
          <a:xfrm>
            <a:off x="3879273" y="2088664"/>
            <a:ext cx="7451667" cy="316333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statutory body.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Led by a board where each board member is assigned by each member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organisation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latshållare för innehåll 18">
            <a:extLst>
              <a:ext uri="{FF2B5EF4-FFF2-40B4-BE49-F238E27FC236}">
                <a16:creationId xmlns:a16="http://schemas.microsoft.com/office/drawing/2014/main" id="{903A9C94-4086-DE47-AA75-F5F2860B7A5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01414" y="1467241"/>
            <a:ext cx="3886576" cy="2746451"/>
          </a:xfrm>
        </p:spPr>
      </p:pic>
    </p:spTree>
    <p:extLst>
      <p:ext uri="{BB962C8B-B14F-4D97-AF65-F5344CB8AC3E}">
        <p14:creationId xmlns:p14="http://schemas.microsoft.com/office/powerpoint/2010/main" val="101268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The national organisation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Coordination</a:t>
            </a:r>
            <a:r>
              <a:rPr lang="sv-SE" dirty="0"/>
              <a:t> </a:t>
            </a:r>
            <a:r>
              <a:rPr lang="sv-SE" dirty="0" err="1"/>
              <a:t>Agencies</a:t>
            </a:r>
            <a:endParaRPr lang="sv-SE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subTitle" idx="1"/>
          </p:nvPr>
        </p:nvSpPr>
        <p:spPr>
          <a:xfrm>
            <a:off x="3879273" y="2088664"/>
            <a:ext cx="7451667" cy="316333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Collectively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organised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 The National Association of Coordination Agencies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Supported by The National Council consisting of The Social Insurance Agency, The Public Employment Service, The National Board of Health and Welfare and Swedish Association of Local Authorities and Regions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latshållare för innehåll 18">
            <a:extLst>
              <a:ext uri="{FF2B5EF4-FFF2-40B4-BE49-F238E27FC236}">
                <a16:creationId xmlns:a16="http://schemas.microsoft.com/office/drawing/2014/main" id="{903A9C94-4086-DE47-AA75-F5F2860B7A5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01414" y="1467241"/>
            <a:ext cx="3886576" cy="2746451"/>
          </a:xfrm>
        </p:spPr>
      </p:pic>
    </p:spTree>
    <p:extLst>
      <p:ext uri="{BB962C8B-B14F-4D97-AF65-F5344CB8AC3E}">
        <p14:creationId xmlns:p14="http://schemas.microsoft.com/office/powerpoint/2010/main" val="362372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Interventions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0A8AAAB-4799-F445-AF5D-D2ED3533A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Interventions </a:t>
            </a:r>
            <a:r>
              <a:rPr lang="sv-SE" dirty="0" err="1"/>
              <a:t>targeting</a:t>
            </a:r>
            <a:r>
              <a:rPr lang="sv-SE" dirty="0"/>
              <a:t> </a:t>
            </a:r>
            <a:r>
              <a:rPr lang="sv-SE" dirty="0" err="1"/>
              <a:t>individuals</a:t>
            </a:r>
            <a:endParaRPr lang="sv-SE" dirty="0"/>
          </a:p>
          <a:p>
            <a:pPr lvl="1"/>
            <a:r>
              <a:rPr lang="en-US" dirty="0"/>
              <a:t>Social, medical and occupational rehabilitation efforts staffed by professionals from member </a:t>
            </a:r>
            <a:r>
              <a:rPr lang="en-US" dirty="0" err="1"/>
              <a:t>organisations</a:t>
            </a:r>
            <a:endParaRPr lang="sv-SE" dirty="0"/>
          </a:p>
          <a:p>
            <a:r>
              <a:rPr lang="sv-SE" dirty="0"/>
              <a:t>Interventions </a:t>
            </a:r>
            <a:r>
              <a:rPr lang="sv-SE" dirty="0" err="1"/>
              <a:t>targeted</a:t>
            </a:r>
            <a:r>
              <a:rPr lang="sv-SE" dirty="0"/>
              <a:t> </a:t>
            </a:r>
            <a:r>
              <a:rPr lang="sv-SE" dirty="0" err="1"/>
              <a:t>towards</a:t>
            </a:r>
            <a:r>
              <a:rPr lang="sv-SE" dirty="0"/>
              <a:t> </a:t>
            </a:r>
            <a:r>
              <a:rPr lang="sv-SE" dirty="0" err="1"/>
              <a:t>better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collaboration</a:t>
            </a:r>
            <a:endParaRPr lang="sv-SE" dirty="0"/>
          </a:p>
          <a:p>
            <a:pPr lvl="1"/>
            <a:r>
              <a:rPr lang="en-US" dirty="0"/>
              <a:t>In various ways promote local collaboration. Can for example be shared training </a:t>
            </a:r>
            <a:r>
              <a:rPr lang="en-US" dirty="0" err="1"/>
              <a:t>programmes</a:t>
            </a:r>
            <a:r>
              <a:rPr lang="en-US" dirty="0"/>
              <a:t> or joint efforts to find better working methods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134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Who</a:t>
            </a:r>
            <a:r>
              <a:rPr lang="sv-SE" dirty="0"/>
              <a:t> gets support?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1440"/>
              </a:spcBef>
              <a:defRPr/>
            </a:pPr>
            <a:r>
              <a:rPr lang="sv-SE" dirty="0" err="1"/>
              <a:t>Individuals</a:t>
            </a:r>
            <a:r>
              <a:rPr lang="sv-SE" dirty="0"/>
              <a:t> in </a:t>
            </a:r>
            <a:r>
              <a:rPr lang="sv-SE" dirty="0" err="1"/>
              <a:t>working</a:t>
            </a:r>
            <a:r>
              <a:rPr lang="sv-SE" dirty="0"/>
              <a:t> age 16–64 </a:t>
            </a:r>
            <a:r>
              <a:rPr lang="sv-SE" dirty="0" err="1"/>
              <a:t>years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may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physical</a:t>
            </a:r>
            <a:r>
              <a:rPr lang="sv-SE" dirty="0"/>
              <a:t>, mental, social and/or </a:t>
            </a:r>
            <a:r>
              <a:rPr lang="sv-SE" dirty="0" err="1"/>
              <a:t>work-related</a:t>
            </a:r>
            <a:r>
              <a:rPr lang="sv-SE" dirty="0"/>
              <a:t> </a:t>
            </a:r>
            <a:r>
              <a:rPr lang="sv-SE" dirty="0" err="1"/>
              <a:t>needs</a:t>
            </a:r>
            <a:r>
              <a:rPr lang="sv-SE" dirty="0"/>
              <a:t>, and is in </a:t>
            </a:r>
            <a:r>
              <a:rPr lang="sv-SE" dirty="0" err="1"/>
              <a:t>need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coordinated</a:t>
            </a:r>
            <a:r>
              <a:rPr lang="sv-SE" dirty="0"/>
              <a:t> support from </a:t>
            </a:r>
            <a:r>
              <a:rPr lang="sv-SE" dirty="0" err="1"/>
              <a:t>two</a:t>
            </a:r>
            <a:r>
              <a:rPr lang="sv-SE" dirty="0"/>
              <a:t> or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collaborating</a:t>
            </a:r>
            <a:r>
              <a:rPr lang="sv-SE" dirty="0"/>
              <a:t> </a:t>
            </a:r>
            <a:r>
              <a:rPr lang="sv-SE" dirty="0" err="1"/>
              <a:t>parties</a:t>
            </a:r>
            <a:endParaRPr lang="sv-SE" dirty="0"/>
          </a:p>
          <a:p>
            <a:r>
              <a:rPr lang="sv-SE" b="1" dirty="0"/>
              <a:t>The </a:t>
            </a:r>
            <a:r>
              <a:rPr lang="sv-SE" b="1" dirty="0" err="1"/>
              <a:t>goal</a:t>
            </a:r>
            <a:r>
              <a:rPr lang="sv-SE" b="1" dirty="0"/>
              <a:t> is </a:t>
            </a:r>
            <a:r>
              <a:rPr lang="en-US" dirty="0">
                <a:solidFill>
                  <a:srgbClr val="000000"/>
                </a:solidFill>
              </a:rPr>
              <a:t>to become self-sufficient</a:t>
            </a:r>
            <a:endParaRPr lang="sv-SE" dirty="0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2FCC9CFB-4C2B-5843-B15B-94D966B0DDE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217283" y="767572"/>
            <a:ext cx="3435727" cy="3435727"/>
          </a:xfrm>
        </p:spPr>
      </p:pic>
    </p:spTree>
    <p:extLst>
      <p:ext uri="{BB962C8B-B14F-4D97-AF65-F5344CB8AC3E}">
        <p14:creationId xmlns:p14="http://schemas.microsoft.com/office/powerpoint/2010/main" val="54870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support can individuals receive?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5F99B4DE-66BA-E542-AD48-4966D76B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early joint assessment by the authorities involved</a:t>
            </a:r>
          </a:p>
          <a:p>
            <a:r>
              <a:rPr lang="en-US" dirty="0"/>
              <a:t>A common action plan </a:t>
            </a:r>
          </a:p>
          <a:p>
            <a:r>
              <a:rPr lang="en-US" dirty="0"/>
              <a:t>A combination of efforts over a longer period. </a:t>
            </a: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0254FD35-7586-7C46-BA0E-DCD5C3AB5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690" y="2967344"/>
            <a:ext cx="3496094" cy="247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90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 </a:t>
            </a:r>
            <a:r>
              <a:rPr lang="sv-SE" dirty="0" err="1"/>
              <a:t>few</a:t>
            </a:r>
            <a:r>
              <a:rPr lang="sv-SE" dirty="0"/>
              <a:t> </a:t>
            </a:r>
            <a:r>
              <a:rPr lang="sv-SE" dirty="0" err="1"/>
              <a:t>numbers</a:t>
            </a:r>
            <a:endParaRPr lang="sv-SE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Platshållare för text 1"/>
          <p:cNvSpPr>
            <a:spLocks noGrp="1"/>
          </p:cNvSpPr>
          <p:nvPr>
            <p:ph idx="1"/>
          </p:nvPr>
        </p:nvSpPr>
        <p:spPr>
          <a:xfrm>
            <a:off x="701963" y="1496481"/>
            <a:ext cx="10821982" cy="372736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In 2019, 31,167 participants participated in 599 different activities</a:t>
            </a:r>
            <a:r>
              <a:rPr lang="sv-SE" b="1" dirty="0"/>
              <a:t>: </a:t>
            </a:r>
          </a:p>
          <a:p>
            <a:r>
              <a:rPr lang="en-US" dirty="0"/>
              <a:t>53 per cent individual-oriented activities and 47 per cent structurally-oriented interventions</a:t>
            </a:r>
          </a:p>
          <a:p>
            <a:r>
              <a:rPr lang="sv-SE" dirty="0"/>
              <a:t>11,000 </a:t>
            </a:r>
            <a:r>
              <a:rPr lang="en-US" dirty="0"/>
              <a:t>participants have completed a jointly financed activity, 55 per cent women, 45 per cent men </a:t>
            </a:r>
          </a:p>
          <a:p>
            <a:pPr lvl="1"/>
            <a:r>
              <a:rPr lang="sv-SE" dirty="0"/>
              <a:t>16 </a:t>
            </a:r>
            <a:r>
              <a:rPr lang="en-US" dirty="0"/>
              <a:t>per cent worked/studied before starting work </a:t>
            </a:r>
          </a:p>
          <a:p>
            <a:pPr lvl="1"/>
            <a:r>
              <a:rPr lang="en-US" dirty="0"/>
              <a:t>31 per cent worked/studied after completing the activity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370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3842328" y="715965"/>
            <a:ext cx="8007293" cy="811714"/>
          </a:xfrm>
        </p:spPr>
        <p:txBody>
          <a:bodyPr/>
          <a:lstStyle/>
          <a:p>
            <a:r>
              <a:rPr lang="sv-SE" dirty="0"/>
              <a:t>Interventions </a:t>
            </a:r>
            <a:r>
              <a:rPr lang="sv-SE" dirty="0" err="1"/>
              <a:t>targeting</a:t>
            </a:r>
            <a:r>
              <a:rPr lang="sv-SE" dirty="0"/>
              <a:t> </a:t>
            </a:r>
            <a:r>
              <a:rPr lang="sv-SE" dirty="0" err="1"/>
              <a:t>individuals</a:t>
            </a:r>
            <a:endParaRPr lang="sv-SE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b="1" dirty="0"/>
              <a:t>Rehabilitation for </a:t>
            </a:r>
            <a:r>
              <a:rPr lang="sv-SE" b="1" dirty="0" err="1"/>
              <a:t>work</a:t>
            </a:r>
            <a:r>
              <a:rPr lang="sv-SE" b="1" dirty="0"/>
              <a:t>/</a:t>
            </a:r>
            <a:r>
              <a:rPr lang="sv-SE" b="1" dirty="0" err="1"/>
              <a:t>education</a:t>
            </a:r>
            <a:r>
              <a:rPr lang="sv-SE" b="1" dirty="0"/>
              <a:t> – </a:t>
            </a:r>
            <a:r>
              <a:rPr lang="sv-SE" dirty="0"/>
              <a:t>52 </a:t>
            </a:r>
            <a:r>
              <a:rPr lang="en-US" dirty="0"/>
              <a:t>percent of the activities are designed for individuals to start or continue work/studies</a:t>
            </a:r>
            <a:r>
              <a:rPr lang="sv-SE" dirty="0"/>
              <a:t>.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856658009"/>
              </p:ext>
            </p:extLst>
          </p:nvPr>
        </p:nvGraphicFramePr>
        <p:xfrm>
          <a:off x="0" y="1240746"/>
          <a:ext cx="3921365" cy="2981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ruta 8"/>
          <p:cNvSpPr txBox="1"/>
          <p:nvPr/>
        </p:nvSpPr>
        <p:spPr>
          <a:xfrm>
            <a:off x="1941318" y="2945576"/>
            <a:ext cx="190101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/>
              <a:t>Rehabilitation </a:t>
            </a:r>
            <a:br>
              <a:rPr lang="sv-SE" sz="1320" dirty="0"/>
            </a:br>
            <a:r>
              <a:rPr lang="sv-SE" sz="1320" dirty="0"/>
              <a:t>for </a:t>
            </a:r>
            <a:r>
              <a:rPr lang="sv-SE" sz="1320" dirty="0" err="1"/>
              <a:t>work</a:t>
            </a:r>
            <a:r>
              <a:rPr lang="sv-SE" sz="1320" dirty="0"/>
              <a:t>/</a:t>
            </a:r>
            <a:r>
              <a:rPr lang="sv-SE" sz="1320" dirty="0" err="1"/>
              <a:t>education</a:t>
            </a:r>
            <a:r>
              <a:rPr lang="sv-SE" sz="132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718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Graphic spid="8" grpId="0">
        <p:bldAsOne/>
      </p:bldGraphic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Swedish </a:t>
            </a:r>
            <a:r>
              <a:rPr lang="sv-SE" dirty="0" err="1"/>
              <a:t>Law</a:t>
            </a:r>
            <a:r>
              <a:rPr lang="sv-SE" dirty="0"/>
              <a:t> (2003:1210)</a:t>
            </a:r>
            <a:endParaRPr lang="sv-SE" dirty="0">
              <a:solidFill>
                <a:srgbClr val="FF6600"/>
              </a:solidFill>
            </a:endParaRP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C2B58B4A-496C-094D-8972-D8DD5FB317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The </a:t>
            </a:r>
            <a:r>
              <a:rPr lang="sv-SE" dirty="0" err="1"/>
              <a:t>Law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Financial</a:t>
            </a:r>
            <a:r>
              <a:rPr lang="sv-SE" dirty="0"/>
              <a:t> </a:t>
            </a:r>
            <a:r>
              <a:rPr lang="sv-SE" dirty="0" err="1"/>
              <a:t>Coordination</a:t>
            </a:r>
            <a:r>
              <a:rPr lang="sv-SE" dirty="0"/>
              <a:t> </a:t>
            </a:r>
            <a:r>
              <a:rPr lang="sv-SE" dirty="0" err="1"/>
              <a:t>came</a:t>
            </a:r>
            <a:r>
              <a:rPr lang="sv-SE" dirty="0"/>
              <a:t> </a:t>
            </a:r>
            <a:r>
              <a:rPr lang="sv-SE" dirty="0" err="1"/>
              <a:t>into</a:t>
            </a:r>
            <a:r>
              <a:rPr lang="sv-SE" dirty="0"/>
              <a:t> force on </a:t>
            </a:r>
            <a:r>
              <a:rPr lang="sv-SE" dirty="0" err="1"/>
              <a:t>January</a:t>
            </a:r>
            <a:r>
              <a:rPr lang="sv-SE" dirty="0"/>
              <a:t> 1, 2004.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EB01CF38-D741-9A4A-B871-F65D34754FC7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318509" y="590388"/>
            <a:ext cx="3560764" cy="3560764"/>
          </a:xfrm>
        </p:spPr>
      </p:pic>
    </p:spTree>
    <p:extLst>
      <p:ext uri="{BB962C8B-B14F-4D97-AF65-F5344CB8AC3E}">
        <p14:creationId xmlns:p14="http://schemas.microsoft.com/office/powerpoint/2010/main" val="362728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3842328" y="715965"/>
            <a:ext cx="7819403" cy="811714"/>
          </a:xfrm>
        </p:spPr>
        <p:txBody>
          <a:bodyPr/>
          <a:lstStyle/>
          <a:p>
            <a:r>
              <a:rPr lang="sv-SE" dirty="0"/>
              <a:t>Interventions </a:t>
            </a:r>
            <a:r>
              <a:rPr lang="sv-SE" dirty="0" err="1"/>
              <a:t>targeting</a:t>
            </a:r>
            <a:r>
              <a:rPr lang="sv-SE" dirty="0"/>
              <a:t> </a:t>
            </a:r>
            <a:r>
              <a:rPr lang="sv-SE" dirty="0" err="1"/>
              <a:t>individuals</a:t>
            </a:r>
            <a:endParaRPr lang="sv-SE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b="1" dirty="0" err="1"/>
              <a:t>Preparatory</a:t>
            </a:r>
            <a:r>
              <a:rPr lang="sv-SE" b="1" dirty="0"/>
              <a:t> </a:t>
            </a:r>
            <a:r>
              <a:rPr lang="sv-SE" b="1" dirty="0" err="1"/>
              <a:t>work</a:t>
            </a:r>
            <a:r>
              <a:rPr lang="sv-SE" b="1" dirty="0"/>
              <a:t> – </a:t>
            </a:r>
            <a:r>
              <a:rPr lang="sv-SE" dirty="0"/>
              <a:t>25 </a:t>
            </a:r>
            <a:r>
              <a:rPr lang="en-US" dirty="0"/>
              <a:t>percent of the activities are aimed at preparing the individual for work/studies</a:t>
            </a:r>
            <a:r>
              <a:rPr lang="sv-SE" dirty="0"/>
              <a:t>.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576356099"/>
              </p:ext>
            </p:extLst>
          </p:nvPr>
        </p:nvGraphicFramePr>
        <p:xfrm>
          <a:off x="0" y="1240746"/>
          <a:ext cx="3921365" cy="2981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ruta 8"/>
          <p:cNvSpPr txBox="1"/>
          <p:nvPr/>
        </p:nvSpPr>
        <p:spPr>
          <a:xfrm>
            <a:off x="1941318" y="2945576"/>
            <a:ext cx="190101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/>
              <a:t>Rehabilitation </a:t>
            </a:r>
            <a:br>
              <a:rPr lang="sv-SE" sz="1320" dirty="0"/>
            </a:br>
            <a:r>
              <a:rPr lang="sv-SE" sz="1320" dirty="0"/>
              <a:t>for </a:t>
            </a:r>
            <a:r>
              <a:rPr lang="sv-SE" sz="1320" dirty="0" err="1"/>
              <a:t>work</a:t>
            </a:r>
            <a:r>
              <a:rPr lang="sv-SE" sz="1320" dirty="0"/>
              <a:t>/</a:t>
            </a:r>
            <a:r>
              <a:rPr lang="sv-SE" sz="1320" dirty="0" err="1"/>
              <a:t>education</a:t>
            </a:r>
            <a:r>
              <a:rPr lang="sv-SE" sz="1320" dirty="0"/>
              <a:t> 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330820" y="2841548"/>
            <a:ext cx="1309397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Preparatory</a:t>
            </a:r>
            <a:r>
              <a:rPr lang="sv-SE" sz="1320" dirty="0"/>
              <a:t> </a:t>
            </a:r>
            <a:r>
              <a:rPr lang="sv-SE" sz="1320" dirty="0" err="1"/>
              <a:t>work</a:t>
            </a:r>
            <a:r>
              <a:rPr lang="sv-SE" sz="132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484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3842328" y="715965"/>
            <a:ext cx="7856981" cy="811714"/>
          </a:xfrm>
        </p:spPr>
        <p:txBody>
          <a:bodyPr/>
          <a:lstStyle/>
          <a:p>
            <a:r>
              <a:rPr lang="sv-SE" dirty="0"/>
              <a:t>Interventions </a:t>
            </a:r>
            <a:r>
              <a:rPr lang="sv-SE" dirty="0" err="1"/>
              <a:t>targeting</a:t>
            </a:r>
            <a:r>
              <a:rPr lang="sv-SE" dirty="0"/>
              <a:t> </a:t>
            </a:r>
            <a:r>
              <a:rPr lang="sv-SE" dirty="0" err="1"/>
              <a:t>individuals</a:t>
            </a:r>
            <a:endParaRPr lang="sv-SE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b="1" dirty="0" err="1"/>
              <a:t>Mapping</a:t>
            </a:r>
            <a:r>
              <a:rPr lang="sv-SE" b="1" dirty="0"/>
              <a:t> </a:t>
            </a:r>
            <a:r>
              <a:rPr lang="sv-SE" b="1" dirty="0" err="1"/>
              <a:t>individuals</a:t>
            </a:r>
            <a:r>
              <a:rPr lang="sv-SE" b="1" dirty="0"/>
              <a:t> – </a:t>
            </a:r>
            <a:r>
              <a:rPr lang="sv-SE" dirty="0"/>
              <a:t>12 per cent. 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795744116"/>
              </p:ext>
            </p:extLst>
          </p:nvPr>
        </p:nvGraphicFramePr>
        <p:xfrm>
          <a:off x="0" y="1240746"/>
          <a:ext cx="3921365" cy="2981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ruta 8"/>
          <p:cNvSpPr txBox="1"/>
          <p:nvPr/>
        </p:nvSpPr>
        <p:spPr>
          <a:xfrm>
            <a:off x="1941318" y="2945576"/>
            <a:ext cx="190101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/>
              <a:t>Rehabilitation </a:t>
            </a:r>
            <a:br>
              <a:rPr lang="sv-SE" sz="1320" dirty="0"/>
            </a:br>
            <a:r>
              <a:rPr lang="sv-SE" sz="1320" dirty="0"/>
              <a:t>for </a:t>
            </a:r>
            <a:r>
              <a:rPr lang="sv-SE" sz="1320" dirty="0" err="1"/>
              <a:t>work</a:t>
            </a:r>
            <a:r>
              <a:rPr lang="sv-SE" sz="1320" dirty="0"/>
              <a:t>/</a:t>
            </a:r>
            <a:r>
              <a:rPr lang="sv-SE" sz="1320" dirty="0" err="1"/>
              <a:t>education</a:t>
            </a:r>
            <a:r>
              <a:rPr lang="sv-SE" sz="1320" dirty="0"/>
              <a:t> 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330820" y="2841548"/>
            <a:ext cx="1309397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Preparatory</a:t>
            </a:r>
            <a:r>
              <a:rPr lang="sv-SE" sz="1320" dirty="0"/>
              <a:t> </a:t>
            </a:r>
            <a:r>
              <a:rPr lang="sv-SE" sz="1320" dirty="0" err="1"/>
              <a:t>work</a:t>
            </a:r>
            <a:r>
              <a:rPr lang="sv-SE" sz="1320" dirty="0"/>
              <a:t> 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330820" y="1664328"/>
            <a:ext cx="190101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Mapping</a:t>
            </a:r>
            <a:r>
              <a:rPr lang="sv-SE" sz="1320" dirty="0"/>
              <a:t> </a:t>
            </a:r>
            <a:br>
              <a:rPr lang="sv-SE" sz="1320" dirty="0"/>
            </a:br>
            <a:r>
              <a:rPr lang="sv-SE" sz="1320" dirty="0" err="1"/>
              <a:t>individuals</a:t>
            </a:r>
            <a:endParaRPr lang="sv-SE" sz="1320" dirty="0"/>
          </a:p>
        </p:txBody>
      </p:sp>
    </p:spTree>
    <p:extLst>
      <p:ext uri="{BB962C8B-B14F-4D97-AF65-F5344CB8AC3E}">
        <p14:creationId xmlns:p14="http://schemas.microsoft.com/office/powerpoint/2010/main" val="248315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3842328" y="715965"/>
            <a:ext cx="8207709" cy="811714"/>
          </a:xfrm>
        </p:spPr>
        <p:txBody>
          <a:bodyPr/>
          <a:lstStyle/>
          <a:p>
            <a:r>
              <a:rPr lang="sv-SE" dirty="0"/>
              <a:t>Interventions </a:t>
            </a:r>
            <a:r>
              <a:rPr lang="sv-SE" dirty="0" err="1"/>
              <a:t>targeting</a:t>
            </a:r>
            <a:r>
              <a:rPr lang="sv-SE" dirty="0"/>
              <a:t> </a:t>
            </a:r>
            <a:r>
              <a:rPr lang="sv-SE" dirty="0" err="1"/>
              <a:t>individuals</a:t>
            </a:r>
            <a:endParaRPr lang="sv-SE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b="1" dirty="0" err="1"/>
              <a:t>Preventive</a:t>
            </a:r>
            <a:r>
              <a:rPr lang="sv-SE" b="1" dirty="0"/>
              <a:t> </a:t>
            </a:r>
            <a:r>
              <a:rPr lang="sv-SE" dirty="0"/>
              <a:t>– 5 </a:t>
            </a:r>
            <a:r>
              <a:rPr lang="en-US" dirty="0"/>
              <a:t>per cent of the activities are preventative measures</a:t>
            </a:r>
            <a:r>
              <a:rPr lang="sv-SE" dirty="0"/>
              <a:t>.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183455697"/>
              </p:ext>
            </p:extLst>
          </p:nvPr>
        </p:nvGraphicFramePr>
        <p:xfrm>
          <a:off x="0" y="1240746"/>
          <a:ext cx="3921365" cy="2981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ruta 8"/>
          <p:cNvSpPr txBox="1"/>
          <p:nvPr/>
        </p:nvSpPr>
        <p:spPr>
          <a:xfrm>
            <a:off x="1941318" y="2942928"/>
            <a:ext cx="190101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/>
              <a:t>Rehabilitation </a:t>
            </a:r>
            <a:br>
              <a:rPr lang="sv-SE" sz="1320" dirty="0"/>
            </a:br>
            <a:r>
              <a:rPr lang="sv-SE" sz="1320" dirty="0"/>
              <a:t>for </a:t>
            </a:r>
            <a:r>
              <a:rPr lang="sv-SE" sz="1320" dirty="0" err="1"/>
              <a:t>work</a:t>
            </a:r>
            <a:r>
              <a:rPr lang="sv-SE" sz="1320" dirty="0"/>
              <a:t>/</a:t>
            </a:r>
            <a:r>
              <a:rPr lang="sv-SE" sz="1320" dirty="0" err="1"/>
              <a:t>education</a:t>
            </a:r>
            <a:r>
              <a:rPr lang="sv-SE" sz="1320" dirty="0"/>
              <a:t> 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330820" y="2841548"/>
            <a:ext cx="1309397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Preparatory</a:t>
            </a:r>
            <a:r>
              <a:rPr lang="sv-SE" sz="1320" dirty="0"/>
              <a:t> </a:t>
            </a:r>
            <a:r>
              <a:rPr lang="sv-SE" sz="1320" dirty="0" err="1"/>
              <a:t>work</a:t>
            </a:r>
            <a:r>
              <a:rPr lang="sv-SE" sz="1320" dirty="0"/>
              <a:t> 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330820" y="1664328"/>
            <a:ext cx="190101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Mapping</a:t>
            </a:r>
            <a:r>
              <a:rPr lang="sv-SE" sz="1320" dirty="0"/>
              <a:t> </a:t>
            </a:r>
            <a:br>
              <a:rPr lang="sv-SE" sz="1320" dirty="0"/>
            </a:br>
            <a:r>
              <a:rPr lang="sv-SE" sz="1320" dirty="0" err="1"/>
              <a:t>individuals</a:t>
            </a:r>
            <a:endParaRPr lang="sv-SE" sz="1320" dirty="0"/>
          </a:p>
        </p:txBody>
      </p:sp>
      <p:sp>
        <p:nvSpPr>
          <p:cNvPr id="12" name="textruta 11"/>
          <p:cNvSpPr txBox="1"/>
          <p:nvPr/>
        </p:nvSpPr>
        <p:spPr>
          <a:xfrm>
            <a:off x="1216795" y="830245"/>
            <a:ext cx="1408739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Preventive</a:t>
            </a:r>
            <a:endParaRPr lang="sv-SE" sz="1320" dirty="0"/>
          </a:p>
        </p:txBody>
      </p:sp>
    </p:spTree>
    <p:extLst>
      <p:ext uri="{BB962C8B-B14F-4D97-AF65-F5344CB8AC3E}">
        <p14:creationId xmlns:p14="http://schemas.microsoft.com/office/powerpoint/2010/main" val="250525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E9E19255-0272-BA49-9F21-734EDE3C0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8295522"/>
              </p:ext>
            </p:extLst>
          </p:nvPr>
        </p:nvGraphicFramePr>
        <p:xfrm>
          <a:off x="-92798" y="1236249"/>
          <a:ext cx="4068231" cy="2990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Interventions </a:t>
            </a:r>
            <a:r>
              <a:rPr lang="sv-SE" dirty="0" err="1"/>
              <a:t>targeted</a:t>
            </a:r>
            <a:r>
              <a:rPr lang="sv-SE" dirty="0"/>
              <a:t> </a:t>
            </a:r>
            <a:r>
              <a:rPr lang="sv-SE" dirty="0" err="1"/>
              <a:t>towards</a:t>
            </a:r>
            <a:r>
              <a:rPr lang="sv-SE" dirty="0"/>
              <a:t> </a:t>
            </a:r>
            <a:r>
              <a:rPr lang="sv-SE" dirty="0" err="1"/>
              <a:t>better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collaboration</a:t>
            </a:r>
            <a:endParaRPr lang="sv-SE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subTitle" idx="1"/>
          </p:nvPr>
        </p:nvSpPr>
        <p:spPr>
          <a:xfrm>
            <a:off x="3879273" y="2088665"/>
            <a:ext cx="7451667" cy="2872740"/>
          </a:xfrm>
        </p:spPr>
        <p:txBody>
          <a:bodyPr/>
          <a:lstStyle/>
          <a:p>
            <a:r>
              <a:rPr lang="sv-SE" b="1" dirty="0" err="1"/>
              <a:t>Dialogue</a:t>
            </a:r>
            <a:r>
              <a:rPr lang="sv-SE" b="1" dirty="0"/>
              <a:t> and Communication – </a:t>
            </a:r>
            <a:r>
              <a:rPr lang="sv-SE" dirty="0"/>
              <a:t>40 per cent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activities</a:t>
            </a:r>
            <a:r>
              <a:rPr lang="sv-SE" dirty="0"/>
              <a:t> </a:t>
            </a:r>
            <a:r>
              <a:rPr lang="sv-SE" dirty="0" err="1"/>
              <a:t>aimed</a:t>
            </a:r>
            <a:r>
              <a:rPr lang="sv-SE" dirty="0"/>
              <a:t> at </a:t>
            </a:r>
            <a:r>
              <a:rPr lang="sv-SE" dirty="0" err="1"/>
              <a:t>spreading</a:t>
            </a:r>
            <a:r>
              <a:rPr lang="sv-SE" dirty="0"/>
              <a:t> information, </a:t>
            </a:r>
            <a:r>
              <a:rPr lang="sv-SE" dirty="0" err="1"/>
              <a:t>simplifying</a:t>
            </a:r>
            <a:r>
              <a:rPr lang="sv-SE" dirty="0"/>
              <a:t> </a:t>
            </a:r>
            <a:r>
              <a:rPr lang="sv-SE" dirty="0" err="1"/>
              <a:t>processes</a:t>
            </a:r>
            <a:r>
              <a:rPr lang="sv-SE" dirty="0"/>
              <a:t>, </a:t>
            </a:r>
            <a:r>
              <a:rPr lang="sv-SE" dirty="0" err="1"/>
              <a:t>facilitating</a:t>
            </a:r>
            <a:r>
              <a:rPr lang="sv-SE" dirty="0"/>
              <a:t> joint </a:t>
            </a:r>
            <a:r>
              <a:rPr lang="sv-SE" dirty="0" err="1"/>
              <a:t>work</a:t>
            </a:r>
            <a:r>
              <a:rPr lang="sv-SE" dirty="0"/>
              <a:t> and </a:t>
            </a:r>
            <a:r>
              <a:rPr lang="sv-SE" dirty="0" err="1"/>
              <a:t>skills</a:t>
            </a:r>
            <a:r>
              <a:rPr lang="sv-SE" dirty="0"/>
              <a:t> </a:t>
            </a:r>
            <a:r>
              <a:rPr lang="sv-SE" dirty="0" err="1"/>
              <a:t>development</a:t>
            </a:r>
            <a:endParaRPr lang="sv-SE" dirty="0"/>
          </a:p>
        </p:txBody>
      </p:sp>
      <p:sp>
        <p:nvSpPr>
          <p:cNvPr id="9" name="textruta 8"/>
          <p:cNvSpPr txBox="1"/>
          <p:nvPr/>
        </p:nvSpPr>
        <p:spPr>
          <a:xfrm>
            <a:off x="1941316" y="2237999"/>
            <a:ext cx="19430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Dialogue</a:t>
            </a:r>
            <a:r>
              <a:rPr lang="sv-SE" sz="1320" dirty="0"/>
              <a:t> and Communication</a:t>
            </a:r>
          </a:p>
        </p:txBody>
      </p:sp>
    </p:spTree>
    <p:extLst>
      <p:ext uri="{BB962C8B-B14F-4D97-AF65-F5344CB8AC3E}">
        <p14:creationId xmlns:p14="http://schemas.microsoft.com/office/powerpoint/2010/main" val="84152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P spid="2" grpId="0" build="p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E9E19255-0272-BA49-9F21-734EDE3C0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3653594"/>
              </p:ext>
            </p:extLst>
          </p:nvPr>
        </p:nvGraphicFramePr>
        <p:xfrm>
          <a:off x="-92798" y="1236249"/>
          <a:ext cx="4068231" cy="2990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Interventions </a:t>
            </a:r>
            <a:r>
              <a:rPr lang="sv-SE" dirty="0" err="1"/>
              <a:t>targeted</a:t>
            </a:r>
            <a:r>
              <a:rPr lang="sv-SE" dirty="0"/>
              <a:t> </a:t>
            </a:r>
            <a:r>
              <a:rPr lang="sv-SE" dirty="0" err="1"/>
              <a:t>towards</a:t>
            </a:r>
            <a:r>
              <a:rPr lang="sv-SE" dirty="0"/>
              <a:t> </a:t>
            </a:r>
            <a:r>
              <a:rPr lang="sv-SE" dirty="0" err="1"/>
              <a:t>better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collaboration</a:t>
            </a:r>
            <a:endParaRPr lang="sv-SE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subTitle" idx="1"/>
          </p:nvPr>
        </p:nvSpPr>
        <p:spPr>
          <a:xfrm>
            <a:off x="3879273" y="2115768"/>
            <a:ext cx="7451667" cy="2872740"/>
          </a:xfrm>
        </p:spPr>
        <p:txBody>
          <a:bodyPr/>
          <a:lstStyle/>
          <a:p>
            <a:r>
              <a:rPr lang="sv-SE" b="1" dirty="0" err="1"/>
              <a:t>Training</a:t>
            </a:r>
            <a:r>
              <a:rPr lang="sv-SE" b="1" dirty="0"/>
              <a:t>/Conference – </a:t>
            </a:r>
            <a:r>
              <a:rPr lang="sv-SE" dirty="0"/>
              <a:t>23 per cent </a:t>
            </a:r>
            <a:r>
              <a:rPr lang="sv-SE" dirty="0" err="1"/>
              <a:t>of</a:t>
            </a:r>
            <a:r>
              <a:rPr lang="sv-SE" dirty="0"/>
              <a:t> the interventions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focused</a:t>
            </a:r>
            <a:r>
              <a:rPr lang="sv-SE" dirty="0"/>
              <a:t> on </a:t>
            </a:r>
            <a:r>
              <a:rPr lang="sv-SE" dirty="0" err="1"/>
              <a:t>raising</a:t>
            </a:r>
            <a:r>
              <a:rPr lang="sv-SE" dirty="0"/>
              <a:t> </a:t>
            </a:r>
            <a:r>
              <a:rPr lang="sv-SE" dirty="0" err="1"/>
              <a:t>competence</a:t>
            </a:r>
            <a:r>
              <a:rPr lang="sv-SE" dirty="0"/>
              <a:t> in </a:t>
            </a:r>
            <a:r>
              <a:rPr lang="sv-SE" dirty="0" err="1"/>
              <a:t>specific</a:t>
            </a:r>
            <a:r>
              <a:rPr lang="sv-SE" dirty="0"/>
              <a:t> areas.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1941316" y="2237999"/>
            <a:ext cx="19430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Dialogue</a:t>
            </a:r>
            <a:r>
              <a:rPr lang="sv-SE" sz="1320" dirty="0"/>
              <a:t> and Communication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998389" y="3499817"/>
            <a:ext cx="1901011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Training</a:t>
            </a:r>
            <a:r>
              <a:rPr lang="sv-SE" sz="1320" dirty="0"/>
              <a:t>/Conference</a:t>
            </a:r>
          </a:p>
        </p:txBody>
      </p:sp>
    </p:spTree>
    <p:extLst>
      <p:ext uri="{BB962C8B-B14F-4D97-AF65-F5344CB8AC3E}">
        <p14:creationId xmlns:p14="http://schemas.microsoft.com/office/powerpoint/2010/main" val="407889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E9E19255-0272-BA49-9F21-734EDE3C0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0326230"/>
              </p:ext>
            </p:extLst>
          </p:nvPr>
        </p:nvGraphicFramePr>
        <p:xfrm>
          <a:off x="-92798" y="1236249"/>
          <a:ext cx="4068231" cy="2990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Interventions </a:t>
            </a:r>
            <a:r>
              <a:rPr lang="sv-SE" dirty="0" err="1"/>
              <a:t>targeted</a:t>
            </a:r>
            <a:r>
              <a:rPr lang="sv-SE" dirty="0"/>
              <a:t> </a:t>
            </a:r>
            <a:r>
              <a:rPr lang="sv-SE" dirty="0" err="1"/>
              <a:t>towards</a:t>
            </a:r>
            <a:r>
              <a:rPr lang="sv-SE" dirty="0"/>
              <a:t> </a:t>
            </a:r>
            <a:r>
              <a:rPr lang="sv-SE" dirty="0" err="1"/>
              <a:t>better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collaboration</a:t>
            </a:r>
            <a:endParaRPr lang="sv-SE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subTitle" idx="1"/>
          </p:nvPr>
        </p:nvSpPr>
        <p:spPr>
          <a:xfrm>
            <a:off x="3879273" y="2115768"/>
            <a:ext cx="7451667" cy="2872740"/>
          </a:xfrm>
        </p:spPr>
        <p:txBody>
          <a:bodyPr/>
          <a:lstStyle/>
          <a:p>
            <a:r>
              <a:rPr lang="sv-SE" b="1" dirty="0" err="1"/>
              <a:t>Mapping</a:t>
            </a:r>
            <a:r>
              <a:rPr lang="sv-SE" b="1" dirty="0"/>
              <a:t> – </a:t>
            </a:r>
            <a:r>
              <a:rPr lang="sv-SE" dirty="0"/>
              <a:t>15 per cent 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1941316" y="2237999"/>
            <a:ext cx="19430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Dialogue</a:t>
            </a:r>
            <a:r>
              <a:rPr lang="sv-SE" sz="1320" dirty="0"/>
              <a:t> and Communication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998389" y="3499817"/>
            <a:ext cx="1901011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Training</a:t>
            </a:r>
            <a:r>
              <a:rPr lang="sv-SE" sz="1320" dirty="0"/>
              <a:t>/Conference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601466" y="2669623"/>
            <a:ext cx="1901011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Mapping</a:t>
            </a:r>
            <a:endParaRPr lang="sv-SE" sz="1320" dirty="0"/>
          </a:p>
        </p:txBody>
      </p:sp>
    </p:spTree>
    <p:extLst>
      <p:ext uri="{BB962C8B-B14F-4D97-AF65-F5344CB8AC3E}">
        <p14:creationId xmlns:p14="http://schemas.microsoft.com/office/powerpoint/2010/main" val="194677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E9E19255-0272-BA49-9F21-734EDE3C0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7607043"/>
              </p:ext>
            </p:extLst>
          </p:nvPr>
        </p:nvGraphicFramePr>
        <p:xfrm>
          <a:off x="-92798" y="1236249"/>
          <a:ext cx="4068231" cy="2990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Interventions </a:t>
            </a:r>
            <a:r>
              <a:rPr lang="sv-SE" dirty="0" err="1"/>
              <a:t>targeted</a:t>
            </a:r>
            <a:r>
              <a:rPr lang="sv-SE" dirty="0"/>
              <a:t> </a:t>
            </a:r>
            <a:r>
              <a:rPr lang="sv-SE" dirty="0" err="1"/>
              <a:t>towards</a:t>
            </a:r>
            <a:r>
              <a:rPr lang="sv-SE" dirty="0"/>
              <a:t> </a:t>
            </a:r>
            <a:r>
              <a:rPr lang="sv-SE" dirty="0" err="1"/>
              <a:t>better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collaboration</a:t>
            </a:r>
            <a:endParaRPr lang="sv-SE"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subTitle" idx="1"/>
          </p:nvPr>
        </p:nvSpPr>
        <p:spPr>
          <a:xfrm>
            <a:off x="3879273" y="2115768"/>
            <a:ext cx="7451667" cy="2872740"/>
          </a:xfrm>
        </p:spPr>
        <p:txBody>
          <a:bodyPr/>
          <a:lstStyle/>
          <a:p>
            <a:r>
              <a:rPr lang="sv-SE" b="1" dirty="0" err="1"/>
              <a:t>Other</a:t>
            </a:r>
            <a:r>
              <a:rPr lang="sv-SE" b="1" dirty="0"/>
              <a:t> focus – </a:t>
            </a:r>
            <a:r>
              <a:rPr lang="sv-SE" dirty="0"/>
              <a:t>22 per cent </a:t>
            </a:r>
            <a:r>
              <a:rPr lang="sv-SE" dirty="0" err="1"/>
              <a:t>of</a:t>
            </a:r>
            <a:r>
              <a:rPr lang="sv-SE" dirty="0"/>
              <a:t> the interventions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1941316" y="2237999"/>
            <a:ext cx="194308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Dialogue</a:t>
            </a:r>
            <a:r>
              <a:rPr lang="sv-SE" sz="1320" dirty="0"/>
              <a:t> and Communication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998389" y="3499817"/>
            <a:ext cx="1901011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Training</a:t>
            </a:r>
            <a:r>
              <a:rPr lang="sv-SE" sz="1320" dirty="0"/>
              <a:t>/Conference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601466" y="2669623"/>
            <a:ext cx="1901011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Mapping</a:t>
            </a:r>
            <a:endParaRPr lang="sv-SE" sz="1320" dirty="0"/>
          </a:p>
        </p:txBody>
      </p:sp>
      <p:sp>
        <p:nvSpPr>
          <p:cNvPr id="12" name="textruta 11"/>
          <p:cNvSpPr txBox="1"/>
          <p:nvPr/>
        </p:nvSpPr>
        <p:spPr>
          <a:xfrm>
            <a:off x="899781" y="1779784"/>
            <a:ext cx="1901011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320" dirty="0" err="1"/>
              <a:t>Other</a:t>
            </a:r>
            <a:r>
              <a:rPr lang="sv-SE" sz="1320" dirty="0"/>
              <a:t> focus</a:t>
            </a:r>
          </a:p>
        </p:txBody>
      </p:sp>
    </p:spTree>
    <p:extLst>
      <p:ext uri="{BB962C8B-B14F-4D97-AF65-F5344CB8AC3E}">
        <p14:creationId xmlns:p14="http://schemas.microsoft.com/office/powerpoint/2010/main" val="19025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The National Council for </a:t>
            </a:r>
            <a:r>
              <a:rPr lang="sv-SE" dirty="0" err="1"/>
              <a:t>Financial</a:t>
            </a:r>
            <a:r>
              <a:rPr lang="sv-SE" dirty="0"/>
              <a:t> </a:t>
            </a:r>
            <a:r>
              <a:rPr lang="sv-SE" dirty="0" err="1"/>
              <a:t>Coordination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kern="0" dirty="0"/>
              <a:t>A forum for </a:t>
            </a:r>
            <a:r>
              <a:rPr lang="sv-SE" kern="0" dirty="0" err="1"/>
              <a:t>collaboration</a:t>
            </a:r>
            <a:r>
              <a:rPr lang="sv-SE" kern="0" dirty="0"/>
              <a:t> </a:t>
            </a:r>
            <a:r>
              <a:rPr lang="sv-SE" kern="0" dirty="0" err="1"/>
              <a:t>between</a:t>
            </a:r>
            <a:r>
              <a:rPr lang="sv-SE" kern="0" dirty="0"/>
              <a:t> national </a:t>
            </a:r>
            <a:r>
              <a:rPr lang="sv-SE" kern="0" dirty="0" err="1"/>
              <a:t>bodies</a:t>
            </a:r>
            <a:endParaRPr lang="sv-SE" kern="0" dirty="0"/>
          </a:p>
          <a:p>
            <a:r>
              <a:rPr lang="sv-SE" kern="0" dirty="0" err="1"/>
              <a:t>Coordination</a:t>
            </a:r>
            <a:r>
              <a:rPr lang="sv-SE" kern="0" dirty="0"/>
              <a:t> on </a:t>
            </a:r>
            <a:r>
              <a:rPr lang="sv-SE" kern="0" dirty="0" err="1"/>
              <a:t>strategic</a:t>
            </a:r>
            <a:r>
              <a:rPr lang="sv-SE" kern="0" dirty="0"/>
              <a:t> </a:t>
            </a:r>
            <a:r>
              <a:rPr lang="sv-SE" kern="0" dirty="0" err="1"/>
              <a:t>issues</a:t>
            </a:r>
            <a:r>
              <a:rPr lang="sv-SE" kern="0" dirty="0"/>
              <a:t> </a:t>
            </a:r>
            <a:r>
              <a:rPr lang="sv-SE" kern="0" dirty="0" err="1"/>
              <a:t>regarding</a:t>
            </a:r>
            <a:r>
              <a:rPr lang="sv-SE" kern="0" dirty="0"/>
              <a:t> </a:t>
            </a:r>
            <a:r>
              <a:rPr lang="sv-SE" kern="0" dirty="0" err="1"/>
              <a:t>financial</a:t>
            </a:r>
            <a:r>
              <a:rPr lang="sv-SE" kern="0" dirty="0"/>
              <a:t> </a:t>
            </a:r>
            <a:r>
              <a:rPr lang="sv-SE" kern="0" dirty="0" err="1"/>
              <a:t>coordination</a:t>
            </a:r>
            <a:r>
              <a:rPr lang="sv-SE" kern="0" dirty="0"/>
              <a:t> </a:t>
            </a:r>
          </a:p>
          <a:p>
            <a:r>
              <a:rPr lang="sv-SE" kern="0" dirty="0"/>
              <a:t>National support in overall </a:t>
            </a:r>
            <a:r>
              <a:rPr lang="sv-SE" kern="0" dirty="0" err="1"/>
              <a:t>issues</a:t>
            </a:r>
            <a:r>
              <a:rPr lang="sv-SE" kern="0" dirty="0"/>
              <a:t> </a:t>
            </a:r>
          </a:p>
          <a:p>
            <a:r>
              <a:rPr lang="sv-SE" kern="0" dirty="0" err="1"/>
              <a:t>Aims</a:t>
            </a:r>
            <a:r>
              <a:rPr lang="sv-SE" kern="0" dirty="0"/>
              <a:t> to </a:t>
            </a:r>
            <a:r>
              <a:rPr lang="sv-SE" kern="0" dirty="0" err="1"/>
              <a:t>strengthen</a:t>
            </a:r>
            <a:r>
              <a:rPr lang="sv-SE" kern="0" dirty="0"/>
              <a:t> </a:t>
            </a:r>
            <a:r>
              <a:rPr lang="sv-SE" kern="0" dirty="0" err="1"/>
              <a:t>financial</a:t>
            </a:r>
            <a:r>
              <a:rPr lang="sv-SE" kern="0" dirty="0"/>
              <a:t> </a:t>
            </a:r>
            <a:r>
              <a:rPr lang="sv-SE" kern="0" dirty="0" err="1"/>
              <a:t>coordination</a:t>
            </a:r>
            <a:endParaRPr lang="sv-SE" kern="0" dirty="0"/>
          </a:p>
        </p:txBody>
      </p:sp>
    </p:spTree>
    <p:extLst>
      <p:ext uri="{BB962C8B-B14F-4D97-AF65-F5344CB8AC3E}">
        <p14:creationId xmlns:p14="http://schemas.microsoft.com/office/powerpoint/2010/main" val="229227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National Association of Coordination Agencies (NNS) 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idx="1"/>
          </p:nvPr>
        </p:nvSpPr>
        <p:spPr>
          <a:xfrm>
            <a:off x="701963" y="2135309"/>
            <a:ext cx="10515600" cy="3447415"/>
          </a:xfrm>
        </p:spPr>
        <p:txBody>
          <a:bodyPr/>
          <a:lstStyle/>
          <a:p>
            <a:r>
              <a:rPr lang="en-US" dirty="0"/>
              <a:t>NNS is a member </a:t>
            </a:r>
            <a:r>
              <a:rPr lang="en-US" dirty="0" err="1"/>
              <a:t>organisation</a:t>
            </a:r>
            <a:r>
              <a:rPr lang="en-US" dirty="0"/>
              <a:t>. </a:t>
            </a:r>
          </a:p>
          <a:p>
            <a:r>
              <a:rPr lang="en-US" dirty="0"/>
              <a:t>At present, 75 </a:t>
            </a:r>
            <a:r>
              <a:rPr lang="sv-SE" dirty="0" err="1"/>
              <a:t>Coordination</a:t>
            </a:r>
            <a:r>
              <a:rPr lang="sv-SE" dirty="0"/>
              <a:t> </a:t>
            </a:r>
            <a:r>
              <a:rPr lang="sv-SE" dirty="0" err="1"/>
              <a:t>Agencies</a:t>
            </a:r>
            <a:r>
              <a:rPr lang="sv-SE" dirty="0"/>
              <a:t> </a:t>
            </a:r>
            <a:r>
              <a:rPr lang="en-US" dirty="0"/>
              <a:t>are members of NNS.</a:t>
            </a:r>
          </a:p>
          <a:p>
            <a:r>
              <a:rPr lang="en-US" dirty="0"/>
              <a:t>Their mission is to:</a:t>
            </a:r>
            <a:endParaRPr lang="sv-SE" dirty="0"/>
          </a:p>
          <a:p>
            <a:pPr lvl="1"/>
            <a:r>
              <a:rPr lang="en-US" dirty="0"/>
              <a:t>support and develop </a:t>
            </a:r>
            <a:r>
              <a:rPr lang="sv-SE" dirty="0" err="1"/>
              <a:t>Coordination</a:t>
            </a:r>
            <a:r>
              <a:rPr lang="sv-SE" dirty="0"/>
              <a:t> </a:t>
            </a:r>
            <a:r>
              <a:rPr lang="sv-SE" dirty="0" err="1"/>
              <a:t>Agencies</a:t>
            </a:r>
            <a:endParaRPr lang="en-US" dirty="0"/>
          </a:p>
          <a:p>
            <a:pPr lvl="1"/>
            <a:r>
              <a:rPr lang="en-US" dirty="0"/>
              <a:t>be a forum for dialogue, exchange of experience, knowledge dissemination and common learning</a:t>
            </a:r>
          </a:p>
        </p:txBody>
      </p:sp>
    </p:spTree>
    <p:extLst>
      <p:ext uri="{BB962C8B-B14F-4D97-AF65-F5344CB8AC3E}">
        <p14:creationId xmlns:p14="http://schemas.microsoft.com/office/powerpoint/2010/main" val="62365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879726-BF28-414E-8FBE-C3A170837AD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 err="1"/>
              <a:t>Thanks</a:t>
            </a:r>
            <a:r>
              <a:rPr lang="sv-SE" dirty="0"/>
              <a:t>!</a:t>
            </a:r>
          </a:p>
        </p:txBody>
      </p:sp>
      <p:sp>
        <p:nvSpPr>
          <p:cNvPr id="2" name="Underrubrik 1">
            <a:extLst>
              <a:ext uri="{FF2B5EF4-FFF2-40B4-BE49-F238E27FC236}">
                <a16:creationId xmlns:a16="http://schemas.microsoft.com/office/drawing/2014/main" id="{E22B1EAE-D32A-0B44-B95A-B1C311F6C0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/>
              <a:t>Name</a:t>
            </a:r>
            <a:r>
              <a:rPr lang="sv-SE" dirty="0"/>
              <a:t> and </a:t>
            </a:r>
            <a:r>
              <a:rPr lang="sv-SE" dirty="0" err="1"/>
              <a:t>contact</a:t>
            </a:r>
            <a:r>
              <a:rPr lang="sv-SE" dirty="0"/>
              <a:t> </a:t>
            </a:r>
            <a:r>
              <a:rPr lang="sv-SE" dirty="0" err="1"/>
              <a:t>details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FB8F87F-CB4B-C24B-BD3C-D40C6901AF7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90A68E0C-616C-404A-9863-27035CF2C6C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4B2BC24A-6681-494B-AEC4-DC25B7A13D08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4B434AB2-C340-F242-803D-666AAC895F1D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3CA9E56-7940-7749-B3B5-C89F4253C165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D9AAB44C-1F35-7B41-8233-2A954BE0B4F1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2" name="Bildobjekt 11" descr="En våg med fyra linjer i olika gradienter av orange. Under står logotyper för: Försäkringskassan, Arbetsförmedlningen, Sveriges Kommuner och Regioner samt Socialstyrelsen. Tillsammans bildar de Finsam.">
            <a:extLst>
              <a:ext uri="{FF2B5EF4-FFF2-40B4-BE49-F238E27FC236}">
                <a16:creationId xmlns:a16="http://schemas.microsoft.com/office/drawing/2014/main" id="{8099C7E7-1FAF-904B-9751-7F7B799FA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65109"/>
            <a:ext cx="121920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22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Common </a:t>
            </a:r>
            <a:r>
              <a:rPr lang="sv-SE" dirty="0" err="1"/>
              <a:t>resources</a:t>
            </a:r>
            <a:r>
              <a:rPr lang="sv-SE" dirty="0"/>
              <a:t> </a:t>
            </a:r>
            <a:r>
              <a:rPr lang="sv-SE" dirty="0" err="1"/>
              <a:t>used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efficiently</a:t>
            </a:r>
            <a:endParaRPr lang="sv-SE" dirty="0"/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F376BFEE-4686-FE4A-877E-028E631575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0801" y="2148034"/>
            <a:ext cx="7345680" cy="2872740"/>
          </a:xfrm>
        </p:spPr>
        <p:txBody>
          <a:bodyPr/>
          <a:lstStyle/>
          <a:p>
            <a:r>
              <a:rPr lang="sv-SE" dirty="0" err="1"/>
              <a:t>Financial</a:t>
            </a:r>
            <a:r>
              <a:rPr lang="sv-SE" dirty="0"/>
              <a:t> </a:t>
            </a:r>
            <a:r>
              <a:rPr lang="sv-SE" dirty="0" err="1"/>
              <a:t>coordination</a:t>
            </a:r>
            <a:r>
              <a:rPr lang="sv-SE" dirty="0"/>
              <a:t> </a:t>
            </a:r>
            <a:r>
              <a:rPr lang="sv-SE" dirty="0" err="1"/>
              <a:t>takes</a:t>
            </a:r>
            <a:r>
              <a:rPr lang="sv-SE" dirty="0"/>
              <a:t> </a:t>
            </a:r>
            <a:r>
              <a:rPr lang="sv-SE" dirty="0" err="1"/>
              <a:t>place</a:t>
            </a:r>
            <a:r>
              <a:rPr lang="sv-SE" dirty="0"/>
              <a:t> </a:t>
            </a:r>
            <a:r>
              <a:rPr lang="sv-SE" dirty="0" err="1"/>
              <a:t>between</a:t>
            </a:r>
            <a:r>
              <a:rPr lang="sv-SE" dirty="0"/>
              <a:t> the Social Insurance Agency, The Public </a:t>
            </a:r>
            <a:r>
              <a:rPr lang="sv-SE" dirty="0" err="1"/>
              <a:t>Employment</a:t>
            </a:r>
            <a:r>
              <a:rPr lang="sv-SE" dirty="0"/>
              <a:t> Service, </a:t>
            </a:r>
            <a:r>
              <a:rPr lang="sv-SE" dirty="0" err="1"/>
              <a:t>municipalities</a:t>
            </a:r>
            <a:r>
              <a:rPr lang="sv-SE" dirty="0"/>
              <a:t> and </a:t>
            </a:r>
            <a:r>
              <a:rPr lang="sv-SE" dirty="0" err="1"/>
              <a:t>county</a:t>
            </a:r>
            <a:r>
              <a:rPr lang="sv-SE" dirty="0"/>
              <a:t> </a:t>
            </a:r>
            <a:r>
              <a:rPr lang="sv-SE" dirty="0" err="1"/>
              <a:t>councils</a:t>
            </a:r>
            <a:r>
              <a:rPr lang="sv-SE" dirty="0"/>
              <a:t> </a:t>
            </a:r>
            <a:r>
              <a:rPr lang="sv-SE" dirty="0" err="1"/>
              <a:t>through</a:t>
            </a:r>
            <a:br>
              <a:rPr lang="sv-SE" dirty="0"/>
            </a:br>
            <a:r>
              <a:rPr lang="sv-SE" dirty="0" err="1"/>
              <a:t>Coordination</a:t>
            </a:r>
            <a:r>
              <a:rPr lang="sv-SE" dirty="0"/>
              <a:t> </a:t>
            </a:r>
            <a:r>
              <a:rPr lang="sv-SE" dirty="0" err="1"/>
              <a:t>Agencies</a:t>
            </a:r>
            <a:r>
              <a:rPr lang="sv-SE" dirty="0"/>
              <a:t> </a:t>
            </a:r>
          </a:p>
        </p:txBody>
      </p:sp>
      <p:pic>
        <p:nvPicPr>
          <p:cNvPr id="14" name="Platshållare för innehåll 8">
            <a:extLst>
              <a:ext uri="{FF2B5EF4-FFF2-40B4-BE49-F238E27FC236}">
                <a16:creationId xmlns:a16="http://schemas.microsoft.com/office/drawing/2014/main" id="{72E3013C-2B54-C140-8354-D014AD6458B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318509" y="590388"/>
            <a:ext cx="3560764" cy="3560764"/>
          </a:xfrm>
        </p:spPr>
      </p:pic>
    </p:spTree>
    <p:extLst>
      <p:ext uri="{BB962C8B-B14F-4D97-AF65-F5344CB8AC3E}">
        <p14:creationId xmlns:p14="http://schemas.microsoft.com/office/powerpoint/2010/main" val="188895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V-form 25"/>
          <p:cNvSpPr/>
          <p:nvPr/>
        </p:nvSpPr>
        <p:spPr>
          <a:xfrm>
            <a:off x="6096000" y="1568151"/>
            <a:ext cx="3048814" cy="1077451"/>
          </a:xfrm>
          <a:prstGeom prst="chevron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86400" rIns="216000" bIns="864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dirty="0" err="1">
                <a:solidFill>
                  <a:schemeClr val="tx1"/>
                </a:solidFill>
              </a:rPr>
              <a:t>More</a:t>
            </a:r>
            <a:r>
              <a:rPr lang="sv-SE" dirty="0">
                <a:solidFill>
                  <a:schemeClr val="tx1"/>
                </a:solidFill>
              </a:rPr>
              <a:t> </a:t>
            </a:r>
            <a:r>
              <a:rPr lang="sv-SE" dirty="0" err="1">
                <a:solidFill>
                  <a:schemeClr val="tx1"/>
                </a:solidFill>
              </a:rPr>
              <a:t>integrated</a:t>
            </a:r>
            <a:r>
              <a:rPr lang="sv-SE" dirty="0">
                <a:solidFill>
                  <a:schemeClr val="tx1"/>
                </a:solidFill>
              </a:rPr>
              <a:t> approach </a:t>
            </a:r>
          </a:p>
        </p:txBody>
      </p:sp>
      <p:sp>
        <p:nvSpPr>
          <p:cNvPr id="25" name="Femhörning 24"/>
          <p:cNvSpPr/>
          <p:nvPr/>
        </p:nvSpPr>
        <p:spPr>
          <a:xfrm>
            <a:off x="701974" y="1554081"/>
            <a:ext cx="5659069" cy="1089750"/>
          </a:xfrm>
          <a:prstGeom prst="homePlate">
            <a:avLst/>
          </a:prstGeom>
          <a:solidFill>
            <a:schemeClr val="tx1"/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86400" rIns="216000" bIns="864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sv-SE" dirty="0"/>
              <a:t>The target group are individuals in need of coordinated services from two or more of the </a:t>
            </a:r>
            <a:r>
              <a:rPr lang="en-US" altLang="sv-SE" dirty="0" err="1"/>
              <a:t>organisations</a:t>
            </a:r>
            <a:r>
              <a:rPr lang="en-US" altLang="sv-SE" dirty="0"/>
              <a:t> involved in the coordination agency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dirty="0" err="1"/>
              <a:t>Why</a:t>
            </a:r>
            <a:r>
              <a:rPr lang="sv-SE" altLang="sv-SE" dirty="0"/>
              <a:t> </a:t>
            </a:r>
            <a:r>
              <a:rPr lang="sv-SE" altLang="sv-SE" dirty="0" err="1"/>
              <a:t>C</a:t>
            </a:r>
            <a:r>
              <a:rPr lang="sv-SE" altLang="sv-SE" dirty="0" err="1">
                <a:cs typeface="Arial" panose="020B0604020202020204" pitchFamily="34" charset="0"/>
              </a:rPr>
              <a:t>oordination</a:t>
            </a:r>
            <a:r>
              <a:rPr lang="sv-SE" altLang="sv-SE" dirty="0">
                <a:cs typeface="Arial" panose="020B0604020202020204" pitchFamily="34" charset="0"/>
              </a:rPr>
              <a:t> </a:t>
            </a:r>
            <a:r>
              <a:rPr lang="sv-SE" altLang="sv-SE" dirty="0" err="1">
                <a:cs typeface="Arial" panose="020B0604020202020204" pitchFamily="34" charset="0"/>
              </a:rPr>
              <a:t>Agencies</a:t>
            </a:r>
            <a:r>
              <a:rPr lang="sv-SE" altLang="sv-SE" dirty="0">
                <a:cs typeface="Arial" panose="020B0604020202020204" pitchFamily="34" charset="0"/>
              </a:rPr>
              <a:t>? </a:t>
            </a:r>
            <a:endParaRPr lang="sv-SE" dirty="0"/>
          </a:p>
        </p:txBody>
      </p:sp>
      <p:sp>
        <p:nvSpPr>
          <p:cNvPr id="20" name="V-form 19">
            <a:extLst>
              <a:ext uri="{FF2B5EF4-FFF2-40B4-BE49-F238E27FC236}">
                <a16:creationId xmlns:a16="http://schemas.microsoft.com/office/drawing/2014/main" id="{34EC2584-2A8F-B146-B319-57295DA6B958}"/>
              </a:ext>
            </a:extLst>
          </p:cNvPr>
          <p:cNvSpPr/>
          <p:nvPr/>
        </p:nvSpPr>
        <p:spPr>
          <a:xfrm>
            <a:off x="6096000" y="2857037"/>
            <a:ext cx="3048814" cy="1077451"/>
          </a:xfrm>
          <a:prstGeom prst="chevron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86400" rIns="216000" bIns="864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dirty="0" err="1">
                <a:solidFill>
                  <a:schemeClr val="tx2"/>
                </a:solidFill>
              </a:rPr>
              <a:t>Knowledge</a:t>
            </a:r>
            <a:r>
              <a:rPr lang="sv-SE" dirty="0">
                <a:solidFill>
                  <a:schemeClr val="tx2"/>
                </a:solidFill>
              </a:rPr>
              <a:t> from different areas </a:t>
            </a:r>
          </a:p>
        </p:txBody>
      </p:sp>
      <p:sp>
        <p:nvSpPr>
          <p:cNvPr id="21" name="Femhörning 20">
            <a:extLst>
              <a:ext uri="{FF2B5EF4-FFF2-40B4-BE49-F238E27FC236}">
                <a16:creationId xmlns:a16="http://schemas.microsoft.com/office/drawing/2014/main" id="{A220D7E9-51BA-C447-AB15-0715784BBE90}"/>
              </a:ext>
            </a:extLst>
          </p:cNvPr>
          <p:cNvSpPr/>
          <p:nvPr/>
        </p:nvSpPr>
        <p:spPr>
          <a:xfrm>
            <a:off x="701974" y="2842967"/>
            <a:ext cx="5659069" cy="1089750"/>
          </a:xfrm>
          <a:prstGeom prst="homePlate">
            <a:avLst/>
          </a:prstGeom>
          <a:solidFill>
            <a:schemeClr val="tx1"/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86400" rIns="216000" bIns="864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sv-SE" dirty="0"/>
              <a:t>Sometimes the individual need solutions that demand a more comprehensive view</a:t>
            </a:r>
          </a:p>
        </p:txBody>
      </p:sp>
      <p:sp>
        <p:nvSpPr>
          <p:cNvPr id="24" name="V-form 23">
            <a:extLst>
              <a:ext uri="{FF2B5EF4-FFF2-40B4-BE49-F238E27FC236}">
                <a16:creationId xmlns:a16="http://schemas.microsoft.com/office/drawing/2014/main" id="{95553938-1499-8241-A3C8-8FF14B86C174}"/>
              </a:ext>
            </a:extLst>
          </p:cNvPr>
          <p:cNvSpPr/>
          <p:nvPr/>
        </p:nvSpPr>
        <p:spPr>
          <a:xfrm>
            <a:off x="6096000" y="4131853"/>
            <a:ext cx="3048814" cy="1077451"/>
          </a:xfrm>
          <a:prstGeom prst="chevron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86400" rIns="216000" bIns="864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More efficient coordination</a:t>
            </a:r>
          </a:p>
        </p:txBody>
      </p:sp>
      <p:sp>
        <p:nvSpPr>
          <p:cNvPr id="29" name="Femhörning 28">
            <a:extLst>
              <a:ext uri="{FF2B5EF4-FFF2-40B4-BE49-F238E27FC236}">
                <a16:creationId xmlns:a16="http://schemas.microsoft.com/office/drawing/2014/main" id="{233AE0E6-EB0F-964E-88B8-6DB4DFAE17DD}"/>
              </a:ext>
            </a:extLst>
          </p:cNvPr>
          <p:cNvSpPr/>
          <p:nvPr/>
        </p:nvSpPr>
        <p:spPr>
          <a:xfrm>
            <a:off x="701974" y="4117783"/>
            <a:ext cx="5659069" cy="1089750"/>
          </a:xfrm>
          <a:prstGeom prst="homePlate">
            <a:avLst/>
          </a:prstGeom>
          <a:solidFill>
            <a:schemeClr val="tx1"/>
          </a:solidFill>
          <a:ln w="19050">
            <a:noFill/>
          </a:ln>
          <a:effectLst>
            <a:outerShdw blurRad="127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86400" rIns="216000" bIns="864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sv-SE" dirty="0"/>
              <a:t>The authorities have different goals and missions, and the responsibility is sometimes unclear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3391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20" grpId="0" animBg="1"/>
      <p:bldP spid="21" grpId="0" animBg="1"/>
      <p:bldP spid="24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>
                <a:latin typeface="+mn-lt"/>
              </a:rPr>
              <a:t>Collaborating</a:t>
            </a:r>
            <a:r>
              <a:rPr lang="sv-SE" dirty="0">
                <a:latin typeface="+mn-lt"/>
              </a:rPr>
              <a:t> </a:t>
            </a:r>
            <a:r>
              <a:rPr lang="sv-SE" dirty="0" err="1">
                <a:latin typeface="+mn-lt"/>
              </a:rPr>
              <a:t>parties</a:t>
            </a:r>
            <a:r>
              <a:rPr lang="sv-SE" dirty="0">
                <a:latin typeface="+mn-lt"/>
              </a:rPr>
              <a:t> </a:t>
            </a:r>
            <a:r>
              <a:rPr dirty="0">
                <a:latin typeface="+mn-lt"/>
              </a:rPr>
              <a:t> </a:t>
            </a:r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DD000656-0E50-2846-B251-9848DAB64D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b="1" dirty="0"/>
              <a:t>The Social Insurance Agency – </a:t>
            </a:r>
            <a:r>
              <a:rPr lang="en-US" dirty="0"/>
              <a:t>Government agency responsible for social insurance. The agency is responsible for coordinating the various rehabilitation measures that a person needs to get back to work. </a:t>
            </a:r>
            <a:endParaRPr lang="en-GB" altLang="sv-SE" sz="3200" kern="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sv-SE" dirty="0"/>
          </a:p>
        </p:txBody>
      </p:sp>
      <p:pic>
        <p:nvPicPr>
          <p:cNvPr id="3" name="Platshållare för innehåll 2">
            <a:extLst>
              <a:ext uri="{FF2B5EF4-FFF2-40B4-BE49-F238E27FC236}">
                <a16:creationId xmlns:a16="http://schemas.microsoft.com/office/drawing/2014/main" id="{23EC8D4E-068C-AE4B-9FB0-3FCD1C7BFE47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-723626" y="1024494"/>
            <a:ext cx="4329158" cy="4329158"/>
          </a:xfrm>
        </p:spPr>
      </p:pic>
      <p:sp>
        <p:nvSpPr>
          <p:cNvPr id="20" name="textruta 19">
            <a:extLst>
              <a:ext uri="{FF2B5EF4-FFF2-40B4-BE49-F238E27FC236}">
                <a16:creationId xmlns:a16="http://schemas.microsoft.com/office/drawing/2014/main" id="{E297A78C-D387-024B-BA3E-CD741393A0F9}"/>
              </a:ext>
            </a:extLst>
          </p:cNvPr>
          <p:cNvSpPr txBox="1"/>
          <p:nvPr/>
        </p:nvSpPr>
        <p:spPr>
          <a:xfrm>
            <a:off x="558841" y="4647156"/>
            <a:ext cx="2817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Försäkringskassan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175196C-6F03-D74C-8795-EA9244B703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467" t="21730" r="37773" b="29734"/>
          <a:stretch/>
        </p:blipFill>
        <p:spPr>
          <a:xfrm>
            <a:off x="2344958" y="2945576"/>
            <a:ext cx="770452" cy="157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9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>
                <a:latin typeface="+mn-lt"/>
              </a:rPr>
              <a:t>Collaborating</a:t>
            </a:r>
            <a:r>
              <a:rPr lang="sv-SE" dirty="0">
                <a:latin typeface="+mn-lt"/>
              </a:rPr>
              <a:t> </a:t>
            </a:r>
            <a:r>
              <a:rPr lang="sv-SE" dirty="0" err="1">
                <a:latin typeface="+mn-lt"/>
              </a:rPr>
              <a:t>parties</a:t>
            </a:r>
            <a:r>
              <a:rPr lang="sv-SE" dirty="0">
                <a:latin typeface="+mn-lt"/>
              </a:rPr>
              <a:t> </a:t>
            </a:r>
            <a:r>
              <a:rPr dirty="0">
                <a:latin typeface="+mn-lt"/>
              </a:rPr>
              <a:t> </a:t>
            </a:r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DD000656-0E50-2846-B251-9848DAB64D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b="1" dirty="0"/>
              <a:t>Public Employment Service – </a:t>
            </a:r>
            <a:r>
              <a:rPr lang="en-US" sz="3200" dirty="0"/>
              <a:t>National government agency providing job placement services. The agency’s assignment includes rehabilitation, as it contributes to the return to work of persons with reduced working capacity. </a:t>
            </a: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FA98F1B8-671B-B542-94D8-982F9D81F42B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-116177" y="1395663"/>
            <a:ext cx="3620825" cy="3620825"/>
          </a:xfr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22CD0CA0-B857-A948-8D48-76A3BA17DEFD}"/>
              </a:ext>
            </a:extLst>
          </p:cNvPr>
          <p:cNvSpPr txBox="1"/>
          <p:nvPr/>
        </p:nvSpPr>
        <p:spPr>
          <a:xfrm>
            <a:off x="574744" y="4647156"/>
            <a:ext cx="2817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Arbetsförmedlingen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57D74D6-55C5-1948-AA02-81E550BE84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43" t="22136" r="38178" b="26485"/>
          <a:stretch/>
        </p:blipFill>
        <p:spPr>
          <a:xfrm>
            <a:off x="2829628" y="3246543"/>
            <a:ext cx="860487" cy="17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3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>
                <a:latin typeface="+mn-lt"/>
              </a:rPr>
              <a:t>Collaborating</a:t>
            </a:r>
            <a:r>
              <a:rPr lang="sv-SE" dirty="0">
                <a:latin typeface="+mn-lt"/>
              </a:rPr>
              <a:t> </a:t>
            </a:r>
            <a:r>
              <a:rPr lang="sv-SE" dirty="0" err="1">
                <a:latin typeface="+mn-lt"/>
              </a:rPr>
              <a:t>parties</a:t>
            </a:r>
            <a:r>
              <a:rPr lang="sv-SE" dirty="0">
                <a:latin typeface="+mn-lt"/>
              </a:rPr>
              <a:t> </a:t>
            </a:r>
            <a:r>
              <a:rPr dirty="0">
                <a:latin typeface="+mn-lt"/>
              </a:rPr>
              <a:t> </a:t>
            </a:r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DD000656-0E50-2846-B251-9848DAB64D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/>
              <a:t>There are 290 </a:t>
            </a:r>
            <a:r>
              <a:rPr lang="en-US" sz="3200" b="1" dirty="0"/>
              <a:t>municipalities </a:t>
            </a:r>
            <a:r>
              <a:rPr lang="en-US" sz="3200" dirty="0"/>
              <a:t>in Sweden. </a:t>
            </a:r>
            <a:br>
              <a:rPr lang="en-US" sz="3200" dirty="0"/>
            </a:br>
            <a:r>
              <a:rPr lang="en-US" sz="3200" dirty="0"/>
              <a:t>The municipalities are responsible for social services through their own self-governing local authorities. </a:t>
            </a:r>
            <a:endParaRPr lang="en-GB" altLang="sv-SE" sz="3600" kern="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BB287325-D696-8A42-B16F-9031681258A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-960591" y="609039"/>
            <a:ext cx="4917307" cy="4917307"/>
          </a:xfr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22CD0CA0-B857-A948-8D48-76A3BA17DEFD}"/>
              </a:ext>
            </a:extLst>
          </p:cNvPr>
          <p:cNvSpPr txBox="1"/>
          <p:nvPr/>
        </p:nvSpPr>
        <p:spPr>
          <a:xfrm>
            <a:off x="566791" y="4647156"/>
            <a:ext cx="2817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Kommuner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6D26854-278E-2443-BCFA-95F6F8B2B3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075" t="21510" r="36088" b="29954"/>
          <a:stretch/>
        </p:blipFill>
        <p:spPr>
          <a:xfrm>
            <a:off x="2687954" y="3136231"/>
            <a:ext cx="1050311" cy="176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9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>
                <a:latin typeface="+mn-lt"/>
              </a:rPr>
              <a:t>Collaborating</a:t>
            </a:r>
            <a:r>
              <a:rPr lang="sv-SE" dirty="0">
                <a:latin typeface="+mn-lt"/>
              </a:rPr>
              <a:t> </a:t>
            </a:r>
            <a:r>
              <a:rPr lang="sv-SE" dirty="0" err="1">
                <a:latin typeface="+mn-lt"/>
              </a:rPr>
              <a:t>parties</a:t>
            </a:r>
            <a:r>
              <a:rPr lang="sv-SE" dirty="0">
                <a:latin typeface="+mn-lt"/>
              </a:rPr>
              <a:t> </a:t>
            </a:r>
            <a:r>
              <a:rPr dirty="0">
                <a:latin typeface="+mn-lt"/>
              </a:rPr>
              <a:t> </a:t>
            </a:r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DD000656-0E50-2846-B251-9848DAB64D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/>
              <a:t>Sweden is divided into 20 </a:t>
            </a:r>
            <a:r>
              <a:rPr lang="en-US" sz="3200" b="1" dirty="0"/>
              <a:t>county councils</a:t>
            </a:r>
            <a:r>
              <a:rPr lang="en-US" sz="3200" dirty="0"/>
              <a:t>. The county councils are responsible for all publicly financed health care. </a:t>
            </a:r>
            <a:endParaRPr lang="en-GB" altLang="sv-SE" sz="3600" kern="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19B85CA3-432E-A347-AE85-FBE114C7691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0" y="1314175"/>
            <a:ext cx="3882219" cy="3882219"/>
          </a:xfr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22CD0CA0-B857-A948-8D48-76A3BA17DEFD}"/>
              </a:ext>
            </a:extLst>
          </p:cNvPr>
          <p:cNvSpPr txBox="1"/>
          <p:nvPr/>
        </p:nvSpPr>
        <p:spPr>
          <a:xfrm>
            <a:off x="548086" y="4647156"/>
            <a:ext cx="2817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Regioner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B0D7D91-CEDC-1D46-9965-F63F88F70E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145" t="21318" r="39390" b="29122"/>
          <a:stretch/>
        </p:blipFill>
        <p:spPr>
          <a:xfrm>
            <a:off x="3311400" y="3244753"/>
            <a:ext cx="910378" cy="177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3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Common </a:t>
            </a:r>
            <a:r>
              <a:rPr lang="sv-SE" dirty="0" err="1"/>
              <a:t>resources</a:t>
            </a:r>
            <a:r>
              <a:rPr lang="sv-SE" dirty="0"/>
              <a:t> </a:t>
            </a:r>
            <a:r>
              <a:rPr lang="sv-SE" dirty="0" err="1"/>
              <a:t>used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efficiently</a:t>
            </a:r>
            <a:endParaRPr lang="sv-SE" dirty="0"/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F376BFEE-4686-FE4A-877E-028E631575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0801" y="2148034"/>
            <a:ext cx="7345680" cy="2872740"/>
          </a:xfrm>
        </p:spPr>
        <p:txBody>
          <a:bodyPr/>
          <a:lstStyle/>
          <a:p>
            <a:r>
              <a:rPr lang="en-US" altLang="sv-SE" dirty="0"/>
              <a:t>Pooled financing gives economic incentives to collaborate.</a:t>
            </a:r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623EE8A7-ACC6-564A-9056-1B8BED4D0F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843" t="22136" r="38178" b="26485"/>
          <a:stretch/>
        </p:blipFill>
        <p:spPr>
          <a:xfrm>
            <a:off x="869134" y="851025"/>
            <a:ext cx="1113576" cy="2290528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7205F8B-081D-714F-BDC0-18B2AEC489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467" t="21730" r="37773" b="29734"/>
          <a:stretch/>
        </p:blipFill>
        <p:spPr>
          <a:xfrm>
            <a:off x="1982709" y="914399"/>
            <a:ext cx="1059255" cy="2163779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F85FC29A-40D5-234B-BEBC-E4DE3F7DECC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5075" t="21510" r="36088" b="29954"/>
          <a:stretch/>
        </p:blipFill>
        <p:spPr>
          <a:xfrm>
            <a:off x="869134" y="3213983"/>
            <a:ext cx="1285591" cy="2163780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607AE5D5-65DB-CB4D-8393-295E135CADB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145" t="21318" r="39390" b="29122"/>
          <a:stretch/>
        </p:blipFill>
        <p:spPr>
          <a:xfrm>
            <a:off x="1865014" y="3150609"/>
            <a:ext cx="1176950" cy="229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Finsam tema vit">
  <a:themeElements>
    <a:clrScheme name="Finsam">
      <a:dk1>
        <a:srgbClr val="033348"/>
      </a:dk1>
      <a:lt1>
        <a:srgbClr val="FFFFFF"/>
      </a:lt1>
      <a:dk2>
        <a:srgbClr val="143347"/>
      </a:dk2>
      <a:lt2>
        <a:srgbClr val="E7E6E6"/>
      </a:lt2>
      <a:accent1>
        <a:srgbClr val="F28D2B"/>
      </a:accent1>
      <a:accent2>
        <a:srgbClr val="F2C730"/>
      </a:accent2>
      <a:accent3>
        <a:srgbClr val="C79C6D"/>
      </a:accent3>
      <a:accent4>
        <a:srgbClr val="D6381A"/>
      </a:accent4>
      <a:accent5>
        <a:srgbClr val="A67C52"/>
      </a:accent5>
      <a:accent6>
        <a:srgbClr val="DEF1FB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nsam_presentation" id="{1E2997D8-E8A1-494C-B4AA-682334B7C026}" vid="{EF1503A6-D077-8E43-A831-83A98C03FCFB}"/>
    </a:ext>
  </a:extLst>
</a:theme>
</file>

<file path=ppt/theme/theme2.xml><?xml version="1.0" encoding="utf-8"?>
<a:theme xmlns:a="http://schemas.openxmlformats.org/drawingml/2006/main" name="Finsam tema orange">
  <a:themeElements>
    <a:clrScheme name="Finsam">
      <a:dk1>
        <a:srgbClr val="033348"/>
      </a:dk1>
      <a:lt1>
        <a:srgbClr val="FFFFFF"/>
      </a:lt1>
      <a:dk2>
        <a:srgbClr val="143347"/>
      </a:dk2>
      <a:lt2>
        <a:srgbClr val="E7E6E6"/>
      </a:lt2>
      <a:accent1>
        <a:srgbClr val="F28D2B"/>
      </a:accent1>
      <a:accent2>
        <a:srgbClr val="F2C730"/>
      </a:accent2>
      <a:accent3>
        <a:srgbClr val="C79C6D"/>
      </a:accent3>
      <a:accent4>
        <a:srgbClr val="D6381A"/>
      </a:accent4>
      <a:accent5>
        <a:srgbClr val="A67C52"/>
      </a:accent5>
      <a:accent6>
        <a:srgbClr val="DEF1FB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nsam_presentation" id="{1E2997D8-E8A1-494C-B4AA-682334B7C026}" vid="{C4CB5EE1-584D-0C4F-A1B6-4DB4E20CFFC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930288A38ADC94B8F4CA1FE8D3A7A8B" ma:contentTypeVersion="3" ma:contentTypeDescription="Skapa ett nytt dokument." ma:contentTypeScope="" ma:versionID="a879287b9669ce08fd19cca83fdf8290">
  <xsd:schema xmlns:xsd="http://www.w3.org/2001/XMLSchema" xmlns:xs="http://www.w3.org/2001/XMLSchema" xmlns:p="http://schemas.microsoft.com/office/2006/metadata/properties" xmlns:ns3="55233822-c5b8-47ca-8766-c186923f7da0" targetNamespace="http://schemas.microsoft.com/office/2006/metadata/properties" ma:root="true" ma:fieldsID="2b77cb9bb5fec0798ea8c91aa55c266f" ns3:_="">
    <xsd:import namespace="55233822-c5b8-47ca-8766-c186923f7da0"/>
    <xsd:element name="properties">
      <xsd:complexType>
        <xsd:sequence>
          <xsd:element name="documentManagement">
            <xsd:complexType>
              <xsd:all>
                <xsd:element ref="ns3:TaxKeywordTaxHTField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233822-c5b8-47ca-8766-c186923f7da0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9" nillable="true" ma:taxonomy="true" ma:internalName="TaxKeywordTaxHTField" ma:taxonomyFieldName="TaxKeyword" ma:displayName="Taggar" ma:fieldId="{23f27201-bee3-471e-b2e7-b64fd8b7ca38}" ma:taxonomyMulti="true" ma:sspId="0914f41c-5f0f-43f5-864d-828814af7558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5312fcf0-afdb-4d02-b7a0-44d5ba698ea7}" ma:internalName="TaxCatchAll" ma:showField="CatchAllData" ma:web="003080e7-477a-40ce-820a-18284369e3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233822-c5b8-47ca-8766-c186923f7da0"/>
    <TaxKeywordTaxHTField xmlns="55233822-c5b8-47ca-8766-c186923f7da0">
      <Terms xmlns="http://schemas.microsoft.com/office/infopath/2007/PartnerControls"/>
    </TaxKeywordTaxHTField>
  </documentManagement>
</p:properties>
</file>

<file path=customXml/itemProps1.xml><?xml version="1.0" encoding="utf-8"?>
<ds:datastoreItem xmlns:ds="http://schemas.openxmlformats.org/officeDocument/2006/customXml" ds:itemID="{AB96CA10-4E3E-4171-9F21-51E2EC09E6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5233822-c5b8-47ca-8766-c186923f7d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1D021CB-C2FA-49BB-8D83-97125B5A66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DEEF65-BFB5-43AA-AB59-EB9D6BB1E0FE}">
  <ds:schemaRefs>
    <ds:schemaRef ds:uri="http://purl.org/dc/elements/1.1/"/>
    <ds:schemaRef ds:uri="http://purl.org/dc/terms/"/>
    <ds:schemaRef ds:uri="55233822-c5b8-47ca-8766-c186923f7da0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Finsam tema vit</Template>
  <TotalTime>540</TotalTime>
  <Words>1162</Words>
  <Application>Microsoft Office PowerPoint</Application>
  <PresentationFormat>Bredbild</PresentationFormat>
  <Paragraphs>151</Paragraphs>
  <Slides>29</Slides>
  <Notes>27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29</vt:i4>
      </vt:variant>
    </vt:vector>
  </HeadingPairs>
  <TitlesOfParts>
    <vt:vector size="34" baseType="lpstr">
      <vt:lpstr>Arial</vt:lpstr>
      <vt:lpstr>Calibri</vt:lpstr>
      <vt:lpstr>Systemtypsnitt</vt:lpstr>
      <vt:lpstr>Finsam tema vit</vt:lpstr>
      <vt:lpstr>Finsam tema orange</vt:lpstr>
      <vt:lpstr>PowerPoint-presentation</vt:lpstr>
      <vt:lpstr>Swedish Law (2003:1210)</vt:lpstr>
      <vt:lpstr>Common resources used more efficiently</vt:lpstr>
      <vt:lpstr>Why Coordination Agencies? </vt:lpstr>
      <vt:lpstr>Collaborating parties  </vt:lpstr>
      <vt:lpstr>Collaborating parties  </vt:lpstr>
      <vt:lpstr>Collaborating parties  </vt:lpstr>
      <vt:lpstr>Collaborating parties  </vt:lpstr>
      <vt:lpstr>Common resources used more efficiently</vt:lpstr>
      <vt:lpstr>Financing</vt:lpstr>
      <vt:lpstr>Financing in 2019</vt:lpstr>
      <vt:lpstr>Coordination Agencies</vt:lpstr>
      <vt:lpstr>Organisation of the Coordination Agencies</vt:lpstr>
      <vt:lpstr>The national organisation of Coordination Agencies</vt:lpstr>
      <vt:lpstr>Interventions</vt:lpstr>
      <vt:lpstr>Who gets support?</vt:lpstr>
      <vt:lpstr>What support can individuals receive?</vt:lpstr>
      <vt:lpstr>A few numbers</vt:lpstr>
      <vt:lpstr>Interventions targeting individuals</vt:lpstr>
      <vt:lpstr>Interventions targeting individuals</vt:lpstr>
      <vt:lpstr>Interventions targeting individuals</vt:lpstr>
      <vt:lpstr>Interventions targeting individuals</vt:lpstr>
      <vt:lpstr>Interventions targeted towards better local collaboration</vt:lpstr>
      <vt:lpstr>Interventions targeted towards better local collaboration</vt:lpstr>
      <vt:lpstr>Interventions targeted towards better local collaboration</vt:lpstr>
      <vt:lpstr>Interventions targeted towards better local collaboration</vt:lpstr>
      <vt:lpstr>The National Council for Financial Coordination</vt:lpstr>
      <vt:lpstr>The National Association of Coordination Agencies (NNS) 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coordination</dc:title>
  <dc:creator>Finsam</dc:creator>
  <cp:lastModifiedBy>Karlsson Anne-Lie (41233)</cp:lastModifiedBy>
  <cp:revision>88</cp:revision>
  <dcterms:created xsi:type="dcterms:W3CDTF">2020-02-20T15:45:48Z</dcterms:created>
  <dcterms:modified xsi:type="dcterms:W3CDTF">2020-04-29T08:05:19Z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0x0101006930288A38ADC94B8F4CA1FE8D3A7A8B</vt:lpwstr>
  </property>
  <property fmtid="{D5CDD505-2E9C-101B-9397-08002B2CF9AE}" pid="3" name="IsMyDocuments">
    <vt:bool>true</vt:bool>
  </property>
  <property fmtid="{D5CDD505-2E9C-101B-9397-08002B2CF9AE}" pid="4" name="TaxKeyword">
    <vt:lpwstr/>
  </property>
</Properties>
</file>