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6.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7.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8.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89" r:id="rId5"/>
    <p:sldMasterId id="2147483673" r:id="rId6"/>
  </p:sldMasterIdLst>
  <p:notesMasterIdLst>
    <p:notesMasterId r:id="rId32"/>
  </p:notesMasterIdLst>
  <p:sldIdLst>
    <p:sldId id="289" r:id="rId7"/>
    <p:sldId id="286" r:id="rId8"/>
    <p:sldId id="311" r:id="rId9"/>
    <p:sldId id="315" r:id="rId10"/>
    <p:sldId id="314" r:id="rId11"/>
    <p:sldId id="295" r:id="rId12"/>
    <p:sldId id="313" r:id="rId13"/>
    <p:sldId id="312" r:id="rId14"/>
    <p:sldId id="257" r:id="rId15"/>
    <p:sldId id="308" r:id="rId16"/>
    <p:sldId id="304" r:id="rId17"/>
    <p:sldId id="300" r:id="rId18"/>
    <p:sldId id="323" r:id="rId19"/>
    <p:sldId id="319" r:id="rId20"/>
    <p:sldId id="320" r:id="rId21"/>
    <p:sldId id="321" r:id="rId22"/>
    <p:sldId id="302" r:id="rId23"/>
    <p:sldId id="324" r:id="rId24"/>
    <p:sldId id="325" r:id="rId25"/>
    <p:sldId id="326" r:id="rId26"/>
    <p:sldId id="307" r:id="rId27"/>
    <p:sldId id="327" r:id="rId28"/>
    <p:sldId id="328" r:id="rId29"/>
    <p:sldId id="330" r:id="rId30"/>
    <p:sldId id="265" r:id="rId31"/>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Ljus presentation" id="{9186DFC7-47F9-5E46-B771-1D23D878CCA1}">
          <p14:sldIdLst>
            <p14:sldId id="289"/>
            <p14:sldId id="286"/>
            <p14:sldId id="311"/>
            <p14:sldId id="315"/>
            <p14:sldId id="314"/>
            <p14:sldId id="295"/>
            <p14:sldId id="313"/>
            <p14:sldId id="312"/>
            <p14:sldId id="257"/>
            <p14:sldId id="308"/>
            <p14:sldId id="304"/>
            <p14:sldId id="300"/>
            <p14:sldId id="323"/>
            <p14:sldId id="319"/>
            <p14:sldId id="320"/>
            <p14:sldId id="321"/>
            <p14:sldId id="302"/>
            <p14:sldId id="324"/>
            <p14:sldId id="325"/>
            <p14:sldId id="326"/>
            <p14:sldId id="307"/>
            <p14:sldId id="327"/>
            <p14:sldId id="328"/>
            <p14:sldId id="330"/>
            <p14:sldId id="265"/>
          </p14:sldIdLst>
        </p14:section>
        <p14:section name="Mörk presentation" id="{DE338B89-DCE8-874D-BCF0-94CC9F3ADCE4}">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ndblad Malin (2901)" initials="LM(" lastIdx="14" clrIdx="0">
    <p:extLst>
      <p:ext uri="{19B8F6BF-5375-455C-9EA6-DF929625EA0E}">
        <p15:presenceInfo xmlns:p15="http://schemas.microsoft.com/office/powerpoint/2012/main" userId="S-1-5-21-807759482-1032737249-925700815-309069" providerId="AD"/>
      </p:ext>
    </p:extLst>
  </p:cmAuthor>
  <p:cmAuthor id="2" name="Landberg Inger (41226)" initials="LI(" lastIdx="6" clrIdx="1">
    <p:extLst>
      <p:ext uri="{19B8F6BF-5375-455C-9EA6-DF929625EA0E}">
        <p15:presenceInfo xmlns:p15="http://schemas.microsoft.com/office/powerpoint/2012/main" userId="S-1-5-21-807759482-1032737249-925700815-172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llanmörkt forma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E25E649-3F16-4E02-A733-19D2CDBF48F0}" styleName="Mellanmörkt format 3 - Dekorfärg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7E9639D4-E3E2-4D34-9284-5A2195B3D0D7}" styleName="Ljust format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just format 2 - Dekorfärg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964"/>
    <p:restoredTop sz="80680"/>
  </p:normalViewPr>
  <p:slideViewPr>
    <p:cSldViewPr snapToGrid="0" snapToObjects="1">
      <p:cViewPr varScale="1">
        <p:scale>
          <a:sx n="54" d="100"/>
          <a:sy n="54" d="100"/>
        </p:scale>
        <p:origin x="740" y="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Blad1!$B$1</c:f>
              <c:strCache>
                <c:ptCount val="1"/>
                <c:pt idx="0">
                  <c:v>Försäljning</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A29-2847-9A43-FD24A732C1E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A29-2847-9A43-FD24A732C1E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A29-2847-9A43-FD24A732C1E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A29-2847-9A43-FD24A732C1EA}"/>
              </c:ext>
            </c:extLst>
          </c:dPt>
          <c:cat>
            <c:strRef>
              <c:f>Blad1!$A$2:$A$5</c:f>
              <c:strCache>
                <c:ptCount val="4"/>
                <c:pt idx="0">
                  <c:v>Rehab arbete/studier</c:v>
                </c:pt>
                <c:pt idx="1">
                  <c:v>Förebyggande insatser</c:v>
                </c:pt>
                <c:pt idx="2">
                  <c:v>Kartläggning av individer</c:v>
                </c:pt>
                <c:pt idx="3">
                  <c:v>Förebyggande insatser</c:v>
                </c:pt>
              </c:strCache>
            </c:strRef>
          </c:cat>
          <c:val>
            <c:numRef>
              <c:f>Blad1!$B$2:$B$5</c:f>
              <c:numCache>
                <c:formatCode>General</c:formatCode>
                <c:ptCount val="4"/>
                <c:pt idx="0">
                  <c:v>52</c:v>
                </c:pt>
                <c:pt idx="1">
                  <c:v>25</c:v>
                </c:pt>
                <c:pt idx="2">
                  <c:v>12</c:v>
                </c:pt>
                <c:pt idx="3">
                  <c:v>5</c:v>
                </c:pt>
              </c:numCache>
            </c:numRef>
          </c:val>
          <c:extLst>
            <c:ext xmlns:c16="http://schemas.microsoft.com/office/drawing/2014/chart" uri="{C3380CC4-5D6E-409C-BE32-E72D297353CC}">
              <c16:uniqueId val="{00000008-9A29-2847-9A43-FD24A732C1E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sv-S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Blad1!$B$1</c:f>
              <c:strCache>
                <c:ptCount val="1"/>
                <c:pt idx="0">
                  <c:v>Försäljning</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A29-2847-9A43-FD24A732C1E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A29-2847-9A43-FD24A732C1E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A29-2847-9A43-FD24A732C1E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A29-2847-9A43-FD24A732C1EA}"/>
              </c:ext>
            </c:extLst>
          </c:dPt>
          <c:cat>
            <c:strRef>
              <c:f>Blad1!$A$2:$A$5</c:f>
              <c:strCache>
                <c:ptCount val="4"/>
                <c:pt idx="0">
                  <c:v>Rehab arbete/studier</c:v>
                </c:pt>
                <c:pt idx="1">
                  <c:v>Förebyggande insatser</c:v>
                </c:pt>
                <c:pt idx="2">
                  <c:v>Kartläggning av individer</c:v>
                </c:pt>
                <c:pt idx="3">
                  <c:v>Förebyggande insatser</c:v>
                </c:pt>
              </c:strCache>
            </c:strRef>
          </c:cat>
          <c:val>
            <c:numRef>
              <c:f>Blad1!$B$2:$B$5</c:f>
              <c:numCache>
                <c:formatCode>General</c:formatCode>
                <c:ptCount val="4"/>
                <c:pt idx="0">
                  <c:v>52</c:v>
                </c:pt>
                <c:pt idx="1">
                  <c:v>25</c:v>
                </c:pt>
                <c:pt idx="2">
                  <c:v>12</c:v>
                </c:pt>
                <c:pt idx="3">
                  <c:v>5</c:v>
                </c:pt>
              </c:numCache>
            </c:numRef>
          </c:val>
          <c:extLst>
            <c:ext xmlns:c16="http://schemas.microsoft.com/office/drawing/2014/chart" uri="{C3380CC4-5D6E-409C-BE32-E72D297353CC}">
              <c16:uniqueId val="{00000008-9A29-2847-9A43-FD24A732C1E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sv-S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Blad1!$B$1</c:f>
              <c:strCache>
                <c:ptCount val="1"/>
                <c:pt idx="0">
                  <c:v>Försäljning</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A29-2847-9A43-FD24A732C1E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A29-2847-9A43-FD24A732C1E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A29-2847-9A43-FD24A732C1E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A29-2847-9A43-FD24A732C1EA}"/>
              </c:ext>
            </c:extLst>
          </c:dPt>
          <c:cat>
            <c:strRef>
              <c:f>Blad1!$A$2:$A$5</c:f>
              <c:strCache>
                <c:ptCount val="4"/>
                <c:pt idx="0">
                  <c:v>Rehab arbete/studier</c:v>
                </c:pt>
                <c:pt idx="1">
                  <c:v>Förebyggande insatser</c:v>
                </c:pt>
                <c:pt idx="2">
                  <c:v>Kartläggning av individer</c:v>
                </c:pt>
                <c:pt idx="3">
                  <c:v>Förebyggande insatser</c:v>
                </c:pt>
              </c:strCache>
            </c:strRef>
          </c:cat>
          <c:val>
            <c:numRef>
              <c:f>Blad1!$B$2:$B$5</c:f>
              <c:numCache>
                <c:formatCode>General</c:formatCode>
                <c:ptCount val="4"/>
                <c:pt idx="0">
                  <c:v>52</c:v>
                </c:pt>
                <c:pt idx="1">
                  <c:v>25</c:v>
                </c:pt>
                <c:pt idx="2">
                  <c:v>12</c:v>
                </c:pt>
                <c:pt idx="3">
                  <c:v>5</c:v>
                </c:pt>
              </c:numCache>
            </c:numRef>
          </c:val>
          <c:extLst>
            <c:ext xmlns:c16="http://schemas.microsoft.com/office/drawing/2014/chart" uri="{C3380CC4-5D6E-409C-BE32-E72D297353CC}">
              <c16:uniqueId val="{00000008-9A29-2847-9A43-FD24A732C1E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sv-S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Blad1!$B$1</c:f>
              <c:strCache>
                <c:ptCount val="1"/>
                <c:pt idx="0">
                  <c:v>Försäljning</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A29-2847-9A43-FD24A732C1E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A29-2847-9A43-FD24A732C1E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A29-2847-9A43-FD24A732C1E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A29-2847-9A43-FD24A732C1EA}"/>
              </c:ext>
            </c:extLst>
          </c:dPt>
          <c:cat>
            <c:strRef>
              <c:f>Blad1!$A$2:$A$5</c:f>
              <c:strCache>
                <c:ptCount val="4"/>
                <c:pt idx="0">
                  <c:v>Rehab arbete/studier</c:v>
                </c:pt>
                <c:pt idx="1">
                  <c:v>Förebyggande insatser</c:v>
                </c:pt>
                <c:pt idx="2">
                  <c:v>Kartläggning av individer</c:v>
                </c:pt>
                <c:pt idx="3">
                  <c:v>Förebyggande insatser</c:v>
                </c:pt>
              </c:strCache>
            </c:strRef>
          </c:cat>
          <c:val>
            <c:numRef>
              <c:f>Blad1!$B$2:$B$5</c:f>
              <c:numCache>
                <c:formatCode>General</c:formatCode>
                <c:ptCount val="4"/>
                <c:pt idx="0">
                  <c:v>52</c:v>
                </c:pt>
                <c:pt idx="1">
                  <c:v>25</c:v>
                </c:pt>
                <c:pt idx="2">
                  <c:v>12</c:v>
                </c:pt>
                <c:pt idx="3">
                  <c:v>5</c:v>
                </c:pt>
              </c:numCache>
            </c:numRef>
          </c:val>
          <c:extLst>
            <c:ext xmlns:c16="http://schemas.microsoft.com/office/drawing/2014/chart" uri="{C3380CC4-5D6E-409C-BE32-E72D297353CC}">
              <c16:uniqueId val="{00000008-9A29-2847-9A43-FD24A732C1E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sv-S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Blad1!$B$1</c:f>
              <c:strCache>
                <c:ptCount val="1"/>
                <c:pt idx="0">
                  <c:v>Försäljning</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53D-4A4F-BBAF-B4EE402AE04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53D-4A4F-BBAF-B4EE402AE04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53D-4A4F-BBAF-B4EE402AE04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53D-4A4F-BBAF-B4EE402AE04B}"/>
              </c:ext>
            </c:extLst>
          </c:dPt>
          <c:cat>
            <c:strRef>
              <c:f>Blad1!$A$2:$A$5</c:f>
              <c:strCache>
                <c:ptCount val="4"/>
                <c:pt idx="0">
                  <c:v>Dialog och kommunikation</c:v>
                </c:pt>
                <c:pt idx="1">
                  <c:v>Utbildning och konferens</c:v>
                </c:pt>
                <c:pt idx="2">
                  <c:v>Kartläggning</c:v>
                </c:pt>
                <c:pt idx="3">
                  <c:v>Annan inriktning</c:v>
                </c:pt>
              </c:strCache>
            </c:strRef>
          </c:cat>
          <c:val>
            <c:numRef>
              <c:f>Blad1!$B$2:$B$5</c:f>
              <c:numCache>
                <c:formatCode>General</c:formatCode>
                <c:ptCount val="4"/>
                <c:pt idx="0">
                  <c:v>40</c:v>
                </c:pt>
                <c:pt idx="1">
                  <c:v>23</c:v>
                </c:pt>
                <c:pt idx="2">
                  <c:v>15</c:v>
                </c:pt>
                <c:pt idx="3">
                  <c:v>22</c:v>
                </c:pt>
              </c:numCache>
            </c:numRef>
          </c:val>
          <c:extLst>
            <c:ext xmlns:c16="http://schemas.microsoft.com/office/drawing/2014/chart" uri="{C3380CC4-5D6E-409C-BE32-E72D297353CC}">
              <c16:uniqueId val="{00000008-353D-4A4F-BBAF-B4EE402AE04B}"/>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sv-S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Blad1!$B$1</c:f>
              <c:strCache>
                <c:ptCount val="1"/>
                <c:pt idx="0">
                  <c:v>Försäljning</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53D-4A4F-BBAF-B4EE402AE04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53D-4A4F-BBAF-B4EE402AE04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53D-4A4F-BBAF-B4EE402AE04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53D-4A4F-BBAF-B4EE402AE04B}"/>
              </c:ext>
            </c:extLst>
          </c:dPt>
          <c:cat>
            <c:strRef>
              <c:f>Blad1!$A$2:$A$5</c:f>
              <c:strCache>
                <c:ptCount val="4"/>
                <c:pt idx="0">
                  <c:v>Dialog och kommunikation</c:v>
                </c:pt>
                <c:pt idx="1">
                  <c:v>Utbildning och konferens</c:v>
                </c:pt>
                <c:pt idx="2">
                  <c:v>Kartläggning</c:v>
                </c:pt>
                <c:pt idx="3">
                  <c:v>Annan inriktning</c:v>
                </c:pt>
              </c:strCache>
            </c:strRef>
          </c:cat>
          <c:val>
            <c:numRef>
              <c:f>Blad1!$B$2:$B$5</c:f>
              <c:numCache>
                <c:formatCode>General</c:formatCode>
                <c:ptCount val="4"/>
                <c:pt idx="0">
                  <c:v>40</c:v>
                </c:pt>
                <c:pt idx="1">
                  <c:v>23</c:v>
                </c:pt>
                <c:pt idx="2">
                  <c:v>15</c:v>
                </c:pt>
                <c:pt idx="3">
                  <c:v>22</c:v>
                </c:pt>
              </c:numCache>
            </c:numRef>
          </c:val>
          <c:extLst>
            <c:ext xmlns:c16="http://schemas.microsoft.com/office/drawing/2014/chart" uri="{C3380CC4-5D6E-409C-BE32-E72D297353CC}">
              <c16:uniqueId val="{00000008-353D-4A4F-BBAF-B4EE402AE04B}"/>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sv-SE"/>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Blad1!$B$1</c:f>
              <c:strCache>
                <c:ptCount val="1"/>
                <c:pt idx="0">
                  <c:v>Försäljning</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53D-4A4F-BBAF-B4EE402AE04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53D-4A4F-BBAF-B4EE402AE04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53D-4A4F-BBAF-B4EE402AE04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53D-4A4F-BBAF-B4EE402AE04B}"/>
              </c:ext>
            </c:extLst>
          </c:dPt>
          <c:cat>
            <c:strRef>
              <c:f>Blad1!$A$2:$A$5</c:f>
              <c:strCache>
                <c:ptCount val="4"/>
                <c:pt idx="0">
                  <c:v>Dialog och kommunikation</c:v>
                </c:pt>
                <c:pt idx="1">
                  <c:v>Utbildning och konferens</c:v>
                </c:pt>
                <c:pt idx="2">
                  <c:v>Kartläggning</c:v>
                </c:pt>
                <c:pt idx="3">
                  <c:v>Annan inriktning</c:v>
                </c:pt>
              </c:strCache>
            </c:strRef>
          </c:cat>
          <c:val>
            <c:numRef>
              <c:f>Blad1!$B$2:$B$5</c:f>
              <c:numCache>
                <c:formatCode>General</c:formatCode>
                <c:ptCount val="4"/>
                <c:pt idx="0">
                  <c:v>40</c:v>
                </c:pt>
                <c:pt idx="1">
                  <c:v>23</c:v>
                </c:pt>
                <c:pt idx="2">
                  <c:v>15</c:v>
                </c:pt>
                <c:pt idx="3">
                  <c:v>22</c:v>
                </c:pt>
              </c:numCache>
            </c:numRef>
          </c:val>
          <c:extLst>
            <c:ext xmlns:c16="http://schemas.microsoft.com/office/drawing/2014/chart" uri="{C3380CC4-5D6E-409C-BE32-E72D297353CC}">
              <c16:uniqueId val="{00000008-353D-4A4F-BBAF-B4EE402AE04B}"/>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sv-SE"/>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Blad1!$B$1</c:f>
              <c:strCache>
                <c:ptCount val="1"/>
                <c:pt idx="0">
                  <c:v>Försäljning</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53D-4A4F-BBAF-B4EE402AE04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53D-4A4F-BBAF-B4EE402AE04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53D-4A4F-BBAF-B4EE402AE04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53D-4A4F-BBAF-B4EE402AE04B}"/>
              </c:ext>
            </c:extLst>
          </c:dPt>
          <c:cat>
            <c:strRef>
              <c:f>Blad1!$A$2:$A$5</c:f>
              <c:strCache>
                <c:ptCount val="4"/>
                <c:pt idx="0">
                  <c:v>Dialog och kommunikation</c:v>
                </c:pt>
                <c:pt idx="1">
                  <c:v>Utbildning och konferens</c:v>
                </c:pt>
                <c:pt idx="2">
                  <c:v>Kartläggning</c:v>
                </c:pt>
                <c:pt idx="3">
                  <c:v>Annan inriktning</c:v>
                </c:pt>
              </c:strCache>
            </c:strRef>
          </c:cat>
          <c:val>
            <c:numRef>
              <c:f>Blad1!$B$2:$B$5</c:f>
              <c:numCache>
                <c:formatCode>General</c:formatCode>
                <c:ptCount val="4"/>
                <c:pt idx="0">
                  <c:v>40</c:v>
                </c:pt>
                <c:pt idx="1">
                  <c:v>23</c:v>
                </c:pt>
                <c:pt idx="2">
                  <c:v>15</c:v>
                </c:pt>
                <c:pt idx="3">
                  <c:v>22</c:v>
                </c:pt>
              </c:numCache>
            </c:numRef>
          </c:val>
          <c:extLst>
            <c:ext xmlns:c16="http://schemas.microsoft.com/office/drawing/2014/chart" uri="{C3380CC4-5D6E-409C-BE32-E72D297353CC}">
              <c16:uniqueId val="{00000008-353D-4A4F-BBAF-B4EE402AE04B}"/>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886EE3-963E-334B-A45B-84188865E481}" type="datetimeFigureOut">
              <a:rPr lang="sv-SE" smtClean="0"/>
              <a:t>2020-04-29</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62A1BF-B539-0D46-9512-A52B9FA6D9F4}" type="slidenum">
              <a:rPr lang="sv-SE" smtClean="0"/>
              <a:t>‹#›</a:t>
            </a:fld>
            <a:endParaRPr lang="sv-SE"/>
          </a:p>
        </p:txBody>
      </p:sp>
    </p:spTree>
    <p:extLst>
      <p:ext uri="{BB962C8B-B14F-4D97-AF65-F5344CB8AC3E}">
        <p14:creationId xmlns:p14="http://schemas.microsoft.com/office/powerpoint/2010/main" val="74633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962A1BF-B539-0D46-9512-A52B9FA6D9F4}" type="slidenum">
              <a:rPr lang="sv-SE" smtClean="0"/>
              <a:t>1</a:t>
            </a:fld>
            <a:endParaRPr lang="sv-SE"/>
          </a:p>
        </p:txBody>
      </p:sp>
    </p:spTree>
    <p:extLst>
      <p:ext uri="{BB962C8B-B14F-4D97-AF65-F5344CB8AC3E}">
        <p14:creationId xmlns:p14="http://schemas.microsoft.com/office/powerpoint/2010/main" val="26317942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Varje</a:t>
            </a:r>
            <a:r>
              <a:rPr lang="sv-SE" baseline="0" dirty="0"/>
              <a:t> myndighet bidrar med 25 procent var</a:t>
            </a:r>
            <a:endParaRPr lang="sv-SE" dirty="0"/>
          </a:p>
        </p:txBody>
      </p:sp>
      <p:sp>
        <p:nvSpPr>
          <p:cNvPr id="4" name="Platshållare för bildnummer 3"/>
          <p:cNvSpPr>
            <a:spLocks noGrp="1"/>
          </p:cNvSpPr>
          <p:nvPr>
            <p:ph type="sldNum" sz="quarter" idx="10"/>
          </p:nvPr>
        </p:nvSpPr>
        <p:spPr/>
        <p:txBody>
          <a:bodyPr/>
          <a:lstStyle/>
          <a:p>
            <a:fld id="{0989E3C7-28AE-4353-AAA8-F0D47A823C63}" type="slidenum">
              <a:rPr lang="sv-SE" smtClean="0"/>
              <a:t>11</a:t>
            </a:fld>
            <a:endParaRPr lang="sv-SE"/>
          </a:p>
        </p:txBody>
      </p:sp>
    </p:spTree>
    <p:extLst>
      <p:ext uri="{BB962C8B-B14F-4D97-AF65-F5344CB8AC3E}">
        <p14:creationId xmlns:p14="http://schemas.microsoft.com/office/powerpoint/2010/main" val="9828804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0989E3C7-28AE-4353-AAA8-F0D47A823C63}" type="slidenum">
              <a:rPr lang="sv-SE" smtClean="0"/>
              <a:t>13</a:t>
            </a:fld>
            <a:endParaRPr lang="sv-SE"/>
          </a:p>
        </p:txBody>
      </p:sp>
    </p:spTree>
    <p:extLst>
      <p:ext uri="{BB962C8B-B14F-4D97-AF65-F5344CB8AC3E}">
        <p14:creationId xmlns:p14="http://schemas.microsoft.com/office/powerpoint/2010/main" val="4530646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0989E3C7-28AE-4353-AAA8-F0D47A823C63}" type="slidenum">
              <a:rPr lang="sv-SE" smtClean="0"/>
              <a:t>14</a:t>
            </a:fld>
            <a:endParaRPr lang="sv-SE"/>
          </a:p>
        </p:txBody>
      </p:sp>
    </p:spTree>
    <p:extLst>
      <p:ext uri="{BB962C8B-B14F-4D97-AF65-F5344CB8AC3E}">
        <p14:creationId xmlns:p14="http://schemas.microsoft.com/office/powerpoint/2010/main" val="27103611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0989E3C7-28AE-4353-AAA8-F0D47A823C63}" type="slidenum">
              <a:rPr lang="sv-SE" smtClean="0"/>
              <a:t>15</a:t>
            </a:fld>
            <a:endParaRPr lang="sv-SE"/>
          </a:p>
        </p:txBody>
      </p:sp>
    </p:spTree>
    <p:extLst>
      <p:ext uri="{BB962C8B-B14F-4D97-AF65-F5344CB8AC3E}">
        <p14:creationId xmlns:p14="http://schemas.microsoft.com/office/powerpoint/2010/main" val="4294662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0989E3C7-28AE-4353-AAA8-F0D47A823C63}" type="slidenum">
              <a:rPr lang="sv-SE" smtClean="0"/>
              <a:t>16</a:t>
            </a:fld>
            <a:endParaRPr lang="sv-SE"/>
          </a:p>
        </p:txBody>
      </p:sp>
    </p:spTree>
    <p:extLst>
      <p:ext uri="{BB962C8B-B14F-4D97-AF65-F5344CB8AC3E}">
        <p14:creationId xmlns:p14="http://schemas.microsoft.com/office/powerpoint/2010/main" val="25100317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(Skulle behöva levandegöra det här, vad</a:t>
            </a:r>
            <a:r>
              <a:rPr lang="sv-SE" baseline="0" dirty="0"/>
              <a:t> kan det vara för insatser)</a:t>
            </a:r>
            <a:endParaRPr lang="sv-SE" dirty="0"/>
          </a:p>
          <a:p>
            <a:endParaRPr lang="sv-SE" dirty="0"/>
          </a:p>
        </p:txBody>
      </p:sp>
      <p:sp>
        <p:nvSpPr>
          <p:cNvPr id="4" name="Platshållare för bildnummer 3"/>
          <p:cNvSpPr>
            <a:spLocks noGrp="1"/>
          </p:cNvSpPr>
          <p:nvPr>
            <p:ph type="sldNum" sz="quarter" idx="10"/>
          </p:nvPr>
        </p:nvSpPr>
        <p:spPr/>
        <p:txBody>
          <a:bodyPr/>
          <a:lstStyle/>
          <a:p>
            <a:fld id="{0989E3C7-28AE-4353-AAA8-F0D47A823C63}" type="slidenum">
              <a:rPr lang="sv-SE" smtClean="0"/>
              <a:t>17</a:t>
            </a:fld>
            <a:endParaRPr lang="sv-SE"/>
          </a:p>
        </p:txBody>
      </p:sp>
    </p:spTree>
    <p:extLst>
      <p:ext uri="{BB962C8B-B14F-4D97-AF65-F5344CB8AC3E}">
        <p14:creationId xmlns:p14="http://schemas.microsoft.com/office/powerpoint/2010/main" val="34806216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(Skulle behöva levandegöra det här, vad</a:t>
            </a:r>
            <a:r>
              <a:rPr lang="sv-SE" baseline="0" dirty="0"/>
              <a:t> kan det vara för insatser)</a:t>
            </a:r>
            <a:endParaRPr lang="sv-SE" dirty="0"/>
          </a:p>
          <a:p>
            <a:endParaRPr lang="sv-SE" dirty="0"/>
          </a:p>
        </p:txBody>
      </p:sp>
      <p:sp>
        <p:nvSpPr>
          <p:cNvPr id="4" name="Platshållare för bildnummer 3"/>
          <p:cNvSpPr>
            <a:spLocks noGrp="1"/>
          </p:cNvSpPr>
          <p:nvPr>
            <p:ph type="sldNum" sz="quarter" idx="10"/>
          </p:nvPr>
        </p:nvSpPr>
        <p:spPr/>
        <p:txBody>
          <a:bodyPr/>
          <a:lstStyle/>
          <a:p>
            <a:fld id="{0989E3C7-28AE-4353-AAA8-F0D47A823C63}" type="slidenum">
              <a:rPr lang="sv-SE" smtClean="0"/>
              <a:t>18</a:t>
            </a:fld>
            <a:endParaRPr lang="sv-SE"/>
          </a:p>
        </p:txBody>
      </p:sp>
    </p:spTree>
    <p:extLst>
      <p:ext uri="{BB962C8B-B14F-4D97-AF65-F5344CB8AC3E}">
        <p14:creationId xmlns:p14="http://schemas.microsoft.com/office/powerpoint/2010/main" val="42006761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(Skulle behöva levandegöra det här, vad</a:t>
            </a:r>
            <a:r>
              <a:rPr lang="sv-SE" baseline="0" dirty="0"/>
              <a:t> kan det vara för insatser)</a:t>
            </a:r>
            <a:endParaRPr lang="sv-SE" dirty="0"/>
          </a:p>
          <a:p>
            <a:endParaRPr lang="sv-SE" dirty="0"/>
          </a:p>
        </p:txBody>
      </p:sp>
      <p:sp>
        <p:nvSpPr>
          <p:cNvPr id="4" name="Platshållare för bildnummer 3"/>
          <p:cNvSpPr>
            <a:spLocks noGrp="1"/>
          </p:cNvSpPr>
          <p:nvPr>
            <p:ph type="sldNum" sz="quarter" idx="10"/>
          </p:nvPr>
        </p:nvSpPr>
        <p:spPr/>
        <p:txBody>
          <a:bodyPr/>
          <a:lstStyle/>
          <a:p>
            <a:fld id="{0989E3C7-28AE-4353-AAA8-F0D47A823C63}" type="slidenum">
              <a:rPr lang="sv-SE" smtClean="0"/>
              <a:t>19</a:t>
            </a:fld>
            <a:endParaRPr lang="sv-SE"/>
          </a:p>
        </p:txBody>
      </p:sp>
    </p:spTree>
    <p:extLst>
      <p:ext uri="{BB962C8B-B14F-4D97-AF65-F5344CB8AC3E}">
        <p14:creationId xmlns:p14="http://schemas.microsoft.com/office/powerpoint/2010/main" val="285497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(Skulle behöva levandegöra det här, vad</a:t>
            </a:r>
            <a:r>
              <a:rPr lang="sv-SE" baseline="0" dirty="0"/>
              <a:t> kan det vara för insatser)</a:t>
            </a:r>
            <a:endParaRPr lang="sv-SE" dirty="0"/>
          </a:p>
          <a:p>
            <a:endParaRPr lang="sv-SE" dirty="0"/>
          </a:p>
        </p:txBody>
      </p:sp>
      <p:sp>
        <p:nvSpPr>
          <p:cNvPr id="4" name="Platshållare för bildnummer 3"/>
          <p:cNvSpPr>
            <a:spLocks noGrp="1"/>
          </p:cNvSpPr>
          <p:nvPr>
            <p:ph type="sldNum" sz="quarter" idx="10"/>
          </p:nvPr>
        </p:nvSpPr>
        <p:spPr/>
        <p:txBody>
          <a:bodyPr/>
          <a:lstStyle/>
          <a:p>
            <a:fld id="{0989E3C7-28AE-4353-AAA8-F0D47A823C63}" type="slidenum">
              <a:rPr lang="sv-SE" smtClean="0"/>
              <a:t>20</a:t>
            </a:fld>
            <a:endParaRPr lang="sv-SE"/>
          </a:p>
        </p:txBody>
      </p:sp>
    </p:spTree>
    <p:extLst>
      <p:ext uri="{BB962C8B-B14F-4D97-AF65-F5344CB8AC3E}">
        <p14:creationId xmlns:p14="http://schemas.microsoft.com/office/powerpoint/2010/main" val="17917731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0989E3C7-28AE-4353-AAA8-F0D47A823C63}" type="slidenum">
              <a:rPr lang="sv-SE" smtClean="0"/>
              <a:t>21</a:t>
            </a:fld>
            <a:endParaRPr lang="sv-SE"/>
          </a:p>
        </p:txBody>
      </p:sp>
    </p:spTree>
    <p:extLst>
      <p:ext uri="{BB962C8B-B14F-4D97-AF65-F5344CB8AC3E}">
        <p14:creationId xmlns:p14="http://schemas.microsoft.com/office/powerpoint/2010/main" val="3822285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baseline="0" dirty="0">
              <a:solidFill>
                <a:srgbClr val="FF0000"/>
              </a:solidFill>
              <a:effectLst/>
              <a:highlight>
                <a:srgbClr val="FF0000"/>
              </a:highligh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effectLst/>
                <a:highlight>
                  <a:srgbClr val="FF0000"/>
                </a:highlight>
              </a:rPr>
              <a:t>Den 1 januari 2004 trädde lagen om finansiell samordning av rehabiliteringsinsatser i kraft, i dagligt tal Finsam. Lagen gör det möjligt för Arbetsförmedlingen, Försäkringskassan, kommun och landsting/region att samverka finansiellt inom välfärds- och rehabiliteringsområdet.</a:t>
            </a:r>
            <a:r>
              <a:rPr lang="sv-SE" sz="1200" kern="1200" dirty="0">
                <a:solidFill>
                  <a:srgbClr val="FF0000"/>
                </a:solidFill>
                <a:effectLst/>
                <a:highlight>
                  <a:srgbClr val="FF0000"/>
                </a:highlight>
                <a:latin typeface="+mn-lt"/>
                <a:ea typeface="+mn-ea"/>
                <a:cs typeface="+mn-cs"/>
              </a:rPr>
              <a:t> </a:t>
            </a:r>
          </a:p>
          <a:p>
            <a:endParaRPr lang="sv-SE" sz="1200" dirty="0"/>
          </a:p>
        </p:txBody>
      </p:sp>
      <p:sp>
        <p:nvSpPr>
          <p:cNvPr id="4" name="Platshållare för bildnummer 3"/>
          <p:cNvSpPr>
            <a:spLocks noGrp="1"/>
          </p:cNvSpPr>
          <p:nvPr>
            <p:ph type="sldNum" sz="quarter" idx="10"/>
          </p:nvPr>
        </p:nvSpPr>
        <p:spPr/>
        <p:txBody>
          <a:bodyPr/>
          <a:lstStyle/>
          <a:p>
            <a:fld id="{0989E3C7-28AE-4353-AAA8-F0D47A823C63}" type="slidenum">
              <a:rPr lang="sv-SE" smtClean="0"/>
              <a:t>2</a:t>
            </a:fld>
            <a:endParaRPr lang="sv-SE"/>
          </a:p>
        </p:txBody>
      </p:sp>
    </p:spTree>
    <p:extLst>
      <p:ext uri="{BB962C8B-B14F-4D97-AF65-F5344CB8AC3E}">
        <p14:creationId xmlns:p14="http://schemas.microsoft.com/office/powerpoint/2010/main" val="18250215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0989E3C7-28AE-4353-AAA8-F0D47A823C63}" type="slidenum">
              <a:rPr lang="sv-SE" smtClean="0"/>
              <a:t>22</a:t>
            </a:fld>
            <a:endParaRPr lang="sv-SE"/>
          </a:p>
        </p:txBody>
      </p:sp>
    </p:spTree>
    <p:extLst>
      <p:ext uri="{BB962C8B-B14F-4D97-AF65-F5344CB8AC3E}">
        <p14:creationId xmlns:p14="http://schemas.microsoft.com/office/powerpoint/2010/main" val="30731025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962A1BF-B539-0D46-9512-A52B9FA6D9F4}" type="slidenum">
              <a:rPr lang="sv-SE" smtClean="0"/>
              <a:t>23</a:t>
            </a:fld>
            <a:endParaRPr lang="sv-SE"/>
          </a:p>
        </p:txBody>
      </p:sp>
    </p:spTree>
    <p:extLst>
      <p:ext uri="{BB962C8B-B14F-4D97-AF65-F5344CB8AC3E}">
        <p14:creationId xmlns:p14="http://schemas.microsoft.com/office/powerpoint/2010/main" val="31699629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962A1BF-B539-0D46-9512-A52B9FA6D9F4}" type="slidenum">
              <a:rPr lang="sv-SE" smtClean="0"/>
              <a:t>25</a:t>
            </a:fld>
            <a:endParaRPr lang="sv-SE"/>
          </a:p>
        </p:txBody>
      </p:sp>
    </p:spTree>
    <p:extLst>
      <p:ext uri="{BB962C8B-B14F-4D97-AF65-F5344CB8AC3E}">
        <p14:creationId xmlns:p14="http://schemas.microsoft.com/office/powerpoint/2010/main" val="2487063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Det är frivilligt för kommuner och regioner att samverka genom samordningsförbund men i Arbetsförmedlingens och Försäkringskassans respektive instruktioner framgår att båda myndigheterna ska bedriva finansiell samordning av rehabiliteringsinsatser enligt Finsamlagen. Alla fyra parter är med för att det ska gå att bilda ett samordningsförbund. </a:t>
            </a:r>
          </a:p>
          <a:p>
            <a:endParaRPr lang="sv-SE" sz="1200" dirty="0"/>
          </a:p>
          <a:p>
            <a:endParaRPr lang="sv-SE"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baseline="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0989E3C7-28AE-4353-AAA8-F0D47A823C63}" type="slidenum">
              <a:rPr lang="sv-SE" smtClean="0"/>
              <a:t>3</a:t>
            </a:fld>
            <a:endParaRPr lang="sv-SE"/>
          </a:p>
        </p:txBody>
      </p:sp>
    </p:spTree>
    <p:extLst>
      <p:ext uri="{BB962C8B-B14F-4D97-AF65-F5344CB8AC3E}">
        <p14:creationId xmlns:p14="http://schemas.microsoft.com/office/powerpoint/2010/main" val="18789112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baseline="0" dirty="0">
                <a:solidFill>
                  <a:schemeClr val="tx1"/>
                </a:solidFill>
                <a:effectLst/>
                <a:latin typeface="+mn-lt"/>
                <a:ea typeface="+mn-ea"/>
                <a:cs typeface="+mn-cs"/>
              </a:rPr>
              <a:t>Genom </a:t>
            </a:r>
            <a:r>
              <a:rPr lang="sv-SE" sz="1200" dirty="0"/>
              <a:t>samordningsförbund</a:t>
            </a:r>
            <a:r>
              <a:rPr lang="sv-SE" sz="1200" kern="1200" baseline="0" dirty="0">
                <a:solidFill>
                  <a:schemeClr val="tx1"/>
                </a:solidFill>
                <a:effectLst/>
                <a:latin typeface="+mn-lt"/>
                <a:ea typeface="+mn-ea"/>
                <a:cs typeface="+mn-cs"/>
              </a:rPr>
              <a:t> sker finansiell samverkan mellan Försäkringskassan, Arbetsförmedlingen, kommun och region.</a:t>
            </a:r>
          </a:p>
        </p:txBody>
      </p:sp>
      <p:sp>
        <p:nvSpPr>
          <p:cNvPr id="4" name="Platshållare för bildnummer 3"/>
          <p:cNvSpPr>
            <a:spLocks noGrp="1"/>
          </p:cNvSpPr>
          <p:nvPr>
            <p:ph type="sldNum" sz="quarter" idx="10"/>
          </p:nvPr>
        </p:nvSpPr>
        <p:spPr/>
        <p:txBody>
          <a:bodyPr/>
          <a:lstStyle/>
          <a:p>
            <a:fld id="{0989E3C7-28AE-4353-AAA8-F0D47A823C63}" type="slidenum">
              <a:rPr lang="sv-SE" smtClean="0"/>
              <a:t>4</a:t>
            </a:fld>
            <a:endParaRPr lang="sv-SE"/>
          </a:p>
        </p:txBody>
      </p:sp>
    </p:spTree>
    <p:extLst>
      <p:ext uri="{BB962C8B-B14F-4D97-AF65-F5344CB8AC3E}">
        <p14:creationId xmlns:p14="http://schemas.microsoft.com/office/powerpoint/2010/main" val="18215991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a:p>
            <a:r>
              <a:rPr lang="sv-SE" sz="1200" dirty="0"/>
              <a:t>Genom att samverka går det att göra mer för människor som behöver olika typer av rehabiliteringsinsatser från flera aktörer samtidigt.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När samhällets insatser samordnas, används våra gemensamma resurser mer effektivt.</a:t>
            </a:r>
          </a:p>
          <a:p>
            <a:endParaRPr lang="sv-SE" dirty="0"/>
          </a:p>
        </p:txBody>
      </p:sp>
      <p:sp>
        <p:nvSpPr>
          <p:cNvPr id="4" name="Platshållare för bildnummer 3"/>
          <p:cNvSpPr>
            <a:spLocks noGrp="1"/>
          </p:cNvSpPr>
          <p:nvPr>
            <p:ph type="sldNum" sz="quarter" idx="10"/>
          </p:nvPr>
        </p:nvSpPr>
        <p:spPr/>
        <p:txBody>
          <a:bodyPr/>
          <a:lstStyle/>
          <a:p>
            <a:fld id="{0989E3C7-28AE-4353-AAA8-F0D47A823C63}" type="slidenum">
              <a:rPr lang="sv-SE" smtClean="0"/>
              <a:t>5</a:t>
            </a:fld>
            <a:endParaRPr lang="sv-SE"/>
          </a:p>
        </p:txBody>
      </p:sp>
    </p:spTree>
    <p:extLst>
      <p:ext uri="{BB962C8B-B14F-4D97-AF65-F5344CB8AC3E}">
        <p14:creationId xmlns:p14="http://schemas.microsoft.com/office/powerpoint/2010/main" val="2623641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269 av Sveriges kommuner ingår samordningsförbund </a:t>
            </a:r>
            <a:r>
              <a:rPr lang="sv-SE" sz="1200" kern="1200" dirty="0">
                <a:solidFill>
                  <a:srgbClr val="FF0000"/>
                </a:solidFill>
                <a:effectLst/>
                <a:latin typeface="+mn-lt"/>
                <a:ea typeface="+mn-ea"/>
                <a:cs typeface="+mn-cs"/>
              </a:rPr>
              <a:t>vid </a:t>
            </a:r>
            <a:r>
              <a:rPr lang="sv-SE" sz="1200" b="1" kern="1200" dirty="0">
                <a:solidFill>
                  <a:srgbClr val="FF0000"/>
                </a:solidFill>
                <a:effectLst/>
                <a:latin typeface="+mn-lt"/>
                <a:ea typeface="+mn-ea"/>
                <a:cs typeface="+mn-cs"/>
              </a:rPr>
              <a:t>årsskiftet</a:t>
            </a:r>
            <a:r>
              <a:rPr lang="sv-SE" sz="1200" b="1" kern="1200" baseline="0" dirty="0">
                <a:solidFill>
                  <a:srgbClr val="FF0000"/>
                </a:solidFill>
                <a:effectLst/>
                <a:latin typeface="+mn-lt"/>
                <a:ea typeface="+mn-ea"/>
                <a:cs typeface="+mn-cs"/>
              </a:rPr>
              <a:t> 2019/2020</a:t>
            </a:r>
          </a:p>
          <a:p>
            <a:r>
              <a:rPr lang="sv-SE" sz="1200" kern="1200" dirty="0">
                <a:solidFill>
                  <a:schemeClr val="tx1"/>
                </a:solidFill>
                <a:effectLst/>
                <a:latin typeface="+mn-lt"/>
                <a:ea typeface="+mn-ea"/>
                <a:cs typeface="+mn-cs"/>
              </a:rPr>
              <a:t>Vid slutet av år 2017 bodde drygt 95 procent</a:t>
            </a:r>
          </a:p>
          <a:p>
            <a:r>
              <a:rPr lang="sv-SE" sz="1200" kern="1200" dirty="0">
                <a:solidFill>
                  <a:schemeClr val="tx1"/>
                </a:solidFill>
                <a:effectLst/>
                <a:latin typeface="+mn-lt"/>
                <a:ea typeface="+mn-ea"/>
                <a:cs typeface="+mn-cs"/>
              </a:rPr>
              <a:t>av Sveriges befolkning i en kommun som är medlem i ett förbund.</a:t>
            </a:r>
          </a:p>
          <a:p>
            <a:r>
              <a:rPr lang="sv-SE" sz="1200" kern="1200" dirty="0">
                <a:solidFill>
                  <a:schemeClr val="tx1"/>
                </a:solidFill>
                <a:effectLst/>
                <a:latin typeface="+mn-lt"/>
                <a:ea typeface="+mn-ea"/>
                <a:cs typeface="+mn-cs"/>
              </a:rPr>
              <a:t>Framförallt är det kommunerna i Norrbottens inland som ännu inte ingår i samordningsförbund</a:t>
            </a:r>
          </a:p>
          <a:p>
            <a:r>
              <a:rPr lang="sv-SE" sz="1200" kern="1200" dirty="0">
                <a:solidFill>
                  <a:schemeClr val="tx1"/>
                </a:solidFill>
                <a:effectLst/>
                <a:latin typeface="+mn-lt"/>
                <a:ea typeface="+mn-ea"/>
                <a:cs typeface="+mn-cs"/>
              </a:rPr>
              <a:t>Utvecklingen går mot större förbund </a:t>
            </a:r>
          </a:p>
          <a:p>
            <a:r>
              <a:rPr lang="sv-SE" sz="1200" kern="1200" dirty="0">
                <a:solidFill>
                  <a:schemeClr val="tx1"/>
                </a:solidFill>
                <a:effectLst/>
                <a:latin typeface="+mn-lt"/>
                <a:ea typeface="+mn-ea"/>
                <a:cs typeface="+mn-cs"/>
              </a:rPr>
              <a:t>De förbund som har flest kommuner som är medlemmar är länsförbunden</a:t>
            </a:r>
          </a:p>
          <a:p>
            <a:r>
              <a:rPr lang="sv-SE" sz="1200" kern="1200" dirty="0">
                <a:solidFill>
                  <a:schemeClr val="tx1"/>
                </a:solidFill>
                <a:effectLst/>
                <a:latin typeface="+mn-lt"/>
                <a:ea typeface="+mn-ea"/>
                <a:cs typeface="+mn-cs"/>
              </a:rPr>
              <a:t>i Kalmar (12), Gävleborg (10), Södermanland (9),</a:t>
            </a:r>
          </a:p>
          <a:p>
            <a:r>
              <a:rPr lang="sv-SE" sz="1200" kern="1200" dirty="0">
                <a:solidFill>
                  <a:schemeClr val="tx1"/>
                </a:solidFill>
                <a:effectLst/>
                <a:latin typeface="+mn-lt"/>
                <a:ea typeface="+mn-ea"/>
                <a:cs typeface="+mn-cs"/>
              </a:rPr>
              <a:t>Jämtland (8) och Uppsala (8), samt förbunden Sjuhärad (8) och Väst</a:t>
            </a:r>
          </a:p>
          <a:p>
            <a:r>
              <a:rPr lang="sv-SE" sz="1200" kern="1200" dirty="0">
                <a:solidFill>
                  <a:schemeClr val="tx1"/>
                </a:solidFill>
                <a:effectLst/>
                <a:latin typeface="+mn-lt"/>
                <a:ea typeface="+mn-ea"/>
                <a:cs typeface="+mn-cs"/>
              </a:rPr>
              <a:t>(8) som omfattar delar av län</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Samordningsförbundet Consensus i</a:t>
            </a:r>
          </a:p>
          <a:p>
            <a:r>
              <a:rPr lang="sv-SE" sz="1200" kern="1200" dirty="0">
                <a:solidFill>
                  <a:schemeClr val="tx1"/>
                </a:solidFill>
                <a:effectLst/>
                <a:latin typeface="+mn-lt"/>
                <a:ea typeface="+mn-ea"/>
                <a:cs typeface="+mn-cs"/>
              </a:rPr>
              <a:t>Älvsbyn med 4 800 personer i förbundets befolkningsunderlag är </a:t>
            </a:r>
            <a:r>
              <a:rPr lang="sv-SE" sz="1200" kern="1200" dirty="0" err="1">
                <a:solidFill>
                  <a:schemeClr val="tx1"/>
                </a:solidFill>
                <a:effectLst/>
                <a:latin typeface="+mn-lt"/>
                <a:ea typeface="+mn-ea"/>
                <a:cs typeface="+mn-cs"/>
              </a:rPr>
              <a:t>minstoch</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det största är Samordningsförbundet Stockholm stad med ett befolkningsunderlag</a:t>
            </a:r>
          </a:p>
          <a:p>
            <a:r>
              <a:rPr lang="sv-SE" sz="1200" kern="1200" dirty="0">
                <a:solidFill>
                  <a:schemeClr val="tx1"/>
                </a:solidFill>
                <a:effectLst/>
                <a:latin typeface="+mn-lt"/>
                <a:ea typeface="+mn-ea"/>
                <a:cs typeface="+mn-cs"/>
              </a:rPr>
              <a:t>på 638 000 personer. Båda förbunden har endast en</a:t>
            </a:r>
          </a:p>
          <a:p>
            <a:r>
              <a:rPr lang="sv-SE" sz="1200" kern="1200" dirty="0">
                <a:solidFill>
                  <a:schemeClr val="tx1"/>
                </a:solidFill>
                <a:effectLst/>
                <a:latin typeface="+mn-lt"/>
                <a:ea typeface="+mn-ea"/>
                <a:cs typeface="+mn-cs"/>
              </a:rPr>
              <a:t>kommun som medlem i förbundet.</a:t>
            </a:r>
          </a:p>
          <a:p>
            <a:endParaRPr lang="sv-SE"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0989E3C7-28AE-4353-AAA8-F0D47A823C63}" type="slidenum">
              <a:rPr lang="sv-SE" smtClean="0"/>
              <a:t>6</a:t>
            </a:fld>
            <a:endParaRPr lang="sv-SE"/>
          </a:p>
        </p:txBody>
      </p:sp>
    </p:spTree>
    <p:extLst>
      <p:ext uri="{BB962C8B-B14F-4D97-AF65-F5344CB8AC3E}">
        <p14:creationId xmlns:p14="http://schemas.microsoft.com/office/powerpoint/2010/main" val="37440241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dirty="0">
                <a:effectLst/>
              </a:rPr>
              <a:t>Samordningsförbundet finansierar insatser som bedrivs av de samverkande parterna.</a:t>
            </a:r>
            <a:endParaRPr lang="sv-SE" b="0" dirty="0"/>
          </a:p>
        </p:txBody>
      </p:sp>
      <p:sp>
        <p:nvSpPr>
          <p:cNvPr id="4" name="Platshållare för bildnummer 3"/>
          <p:cNvSpPr>
            <a:spLocks noGrp="1"/>
          </p:cNvSpPr>
          <p:nvPr>
            <p:ph type="sldNum" sz="quarter" idx="10"/>
          </p:nvPr>
        </p:nvSpPr>
        <p:spPr/>
        <p:txBody>
          <a:bodyPr/>
          <a:lstStyle/>
          <a:p>
            <a:fld id="{0989E3C7-28AE-4353-AAA8-F0D47A823C63}" type="slidenum">
              <a:rPr lang="sv-SE" smtClean="0"/>
              <a:t>8</a:t>
            </a:fld>
            <a:endParaRPr lang="sv-SE"/>
          </a:p>
        </p:txBody>
      </p:sp>
    </p:spTree>
    <p:extLst>
      <p:ext uri="{BB962C8B-B14F-4D97-AF65-F5344CB8AC3E}">
        <p14:creationId xmlns:p14="http://schemas.microsoft.com/office/powerpoint/2010/main" val="40921387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200" kern="1200" dirty="0">
              <a:solidFill>
                <a:schemeClr val="tx1"/>
              </a:solidFill>
              <a:effectLst/>
              <a:latin typeface="+mn-lt"/>
              <a:ea typeface="+mn-ea"/>
              <a:cs typeface="+mn-cs"/>
            </a:endParaRPr>
          </a:p>
          <a:p>
            <a:r>
              <a:rPr lang="sv-SE" sz="1800" dirty="0"/>
              <a:t>Man räknar med att ungefär fem procent av befolkningen i arbetsför ålder är i behov av samordnat stöd för att komma i arbete och egen försörjning.</a:t>
            </a:r>
          </a:p>
          <a:p>
            <a:endParaRPr lang="sv-SE" dirty="0"/>
          </a:p>
        </p:txBody>
      </p:sp>
      <p:sp>
        <p:nvSpPr>
          <p:cNvPr id="4" name="Platshållare för bildnummer 3"/>
          <p:cNvSpPr>
            <a:spLocks noGrp="1"/>
          </p:cNvSpPr>
          <p:nvPr>
            <p:ph type="sldNum" sz="quarter" idx="10"/>
          </p:nvPr>
        </p:nvSpPr>
        <p:spPr/>
        <p:txBody>
          <a:bodyPr/>
          <a:lstStyle/>
          <a:p>
            <a:fld id="{0989E3C7-28AE-4353-AAA8-F0D47A823C63}" type="slidenum">
              <a:rPr lang="sv-SE" smtClean="0"/>
              <a:t>9</a:t>
            </a:fld>
            <a:endParaRPr lang="sv-SE"/>
          </a:p>
        </p:txBody>
      </p:sp>
    </p:spTree>
    <p:extLst>
      <p:ext uri="{BB962C8B-B14F-4D97-AF65-F5344CB8AC3E}">
        <p14:creationId xmlns:p14="http://schemas.microsoft.com/office/powerpoint/2010/main" val="41692981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t>I samverkan genom samordningsförbund kan myndigheterna erbjuda individen:</a:t>
            </a:r>
          </a:p>
          <a:p>
            <a:pPr marL="628650" lvl="1" indent="-171450">
              <a:buFont typeface="Arial" panose="020B0604020202020204" pitchFamily="34" charset="0"/>
              <a:buChar char="•"/>
            </a:pPr>
            <a:r>
              <a:rPr lang="sv-SE" dirty="0"/>
              <a:t>en gemensam handlingsplan</a:t>
            </a:r>
          </a:p>
          <a:p>
            <a:pPr marL="628650" lvl="1" indent="-171450">
              <a:buFont typeface="Arial" panose="020B0604020202020204" pitchFamily="34" charset="0"/>
              <a:buChar char="•"/>
            </a:pPr>
            <a:r>
              <a:rPr lang="sv-SE" dirty="0"/>
              <a:t>en kombination av insatser under en period.</a:t>
            </a:r>
          </a:p>
          <a:p>
            <a:pPr lvl="1"/>
            <a:endParaRPr lang="sv-SE" dirty="0">
              <a:cs typeface="Calibri" pitchFamily="34" charset="0"/>
            </a:endParaRPr>
          </a:p>
          <a:p>
            <a:endParaRPr lang="sv-SE" dirty="0"/>
          </a:p>
        </p:txBody>
      </p:sp>
      <p:sp>
        <p:nvSpPr>
          <p:cNvPr id="4" name="Platshållare för bildnummer 3"/>
          <p:cNvSpPr>
            <a:spLocks noGrp="1"/>
          </p:cNvSpPr>
          <p:nvPr>
            <p:ph type="sldNum" sz="quarter" idx="10"/>
          </p:nvPr>
        </p:nvSpPr>
        <p:spPr/>
        <p:txBody>
          <a:bodyPr/>
          <a:lstStyle/>
          <a:p>
            <a:fld id="{0989E3C7-28AE-4353-AAA8-F0D47A823C63}" type="slidenum">
              <a:rPr lang="sv-SE" smtClean="0"/>
              <a:t>10</a:t>
            </a:fld>
            <a:endParaRPr lang="sv-SE"/>
          </a:p>
        </p:txBody>
      </p:sp>
    </p:spTree>
    <p:extLst>
      <p:ext uri="{BB962C8B-B14F-4D97-AF65-F5344CB8AC3E}">
        <p14:creationId xmlns:p14="http://schemas.microsoft.com/office/powerpoint/2010/main" val="16090166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sida vit">
    <p:bg>
      <p:bgPr>
        <a:solidFill>
          <a:schemeClr val="bg1"/>
        </a:solidFill>
        <a:effectLst/>
      </p:bgPr>
    </p:bg>
    <p:spTree>
      <p:nvGrpSpPr>
        <p:cNvPr id="1" name=""/>
        <p:cNvGrpSpPr/>
        <p:nvPr/>
      </p:nvGrpSpPr>
      <p:grpSpPr>
        <a:xfrm>
          <a:off x="0" y="0"/>
          <a:ext cx="0" cy="0"/>
          <a:chOff x="0" y="0"/>
          <a:chExt cx="0" cy="0"/>
        </a:xfrm>
      </p:grpSpPr>
      <p:sp>
        <p:nvSpPr>
          <p:cNvPr id="21" name="Rubrik 1" descr="Rubrik">
            <a:extLst>
              <a:ext uri="{FF2B5EF4-FFF2-40B4-BE49-F238E27FC236}">
                <a16:creationId xmlns:a16="http://schemas.microsoft.com/office/drawing/2014/main" id="{740F787B-045D-284A-8FDA-E72167914825}"/>
              </a:ext>
            </a:extLst>
          </p:cNvPr>
          <p:cNvSpPr>
            <a:spLocks noGrp="1"/>
          </p:cNvSpPr>
          <p:nvPr>
            <p:ph type="ctrTitle" hasCustomPrompt="1"/>
          </p:nvPr>
        </p:nvSpPr>
        <p:spPr>
          <a:xfrm>
            <a:off x="593896" y="1652344"/>
            <a:ext cx="7614920" cy="2789577"/>
          </a:xfrm>
        </p:spPr>
        <p:txBody>
          <a:bodyPr lIns="0" tIns="0" rIns="0" bIns="0" anchor="t" anchorCtr="0">
            <a:noAutofit/>
          </a:bodyPr>
          <a:lstStyle>
            <a:lvl1pPr algn="l">
              <a:lnSpc>
                <a:spcPts val="10000"/>
              </a:lnSpc>
              <a:defRPr sz="11000" spc="-500" baseline="0">
                <a:solidFill>
                  <a:schemeClr val="tx2"/>
                </a:solidFill>
              </a:defRPr>
            </a:lvl1pPr>
          </a:lstStyle>
          <a:p>
            <a:r>
              <a:rPr lang="sv-SE" dirty="0"/>
              <a:t>Rubrik</a:t>
            </a:r>
          </a:p>
        </p:txBody>
      </p:sp>
      <p:sp>
        <p:nvSpPr>
          <p:cNvPr id="22" name="Platshållare för innehåll 19" descr="Dårrad">
            <a:extLst>
              <a:ext uri="{FF2B5EF4-FFF2-40B4-BE49-F238E27FC236}">
                <a16:creationId xmlns:a16="http://schemas.microsoft.com/office/drawing/2014/main" id="{B499706C-5348-F740-9BB4-D76D9485C42C}"/>
              </a:ext>
            </a:extLst>
          </p:cNvPr>
          <p:cNvSpPr>
            <a:spLocks noGrp="1"/>
          </p:cNvSpPr>
          <p:nvPr>
            <p:ph sz="quarter" idx="13" hasCustomPrompt="1"/>
          </p:nvPr>
        </p:nvSpPr>
        <p:spPr>
          <a:xfrm>
            <a:off x="612051" y="700881"/>
            <a:ext cx="7615237" cy="792797"/>
          </a:xfrm>
        </p:spPr>
        <p:txBody>
          <a:bodyPr lIns="36000">
            <a:noAutofit/>
          </a:bodyPr>
          <a:lstStyle>
            <a:lvl1pPr marL="0" indent="0">
              <a:buFontTx/>
              <a:buNone/>
              <a:defRPr sz="6000" spc="-150">
                <a:solidFill>
                  <a:schemeClr val="accent1"/>
                </a:solidFill>
              </a:defRPr>
            </a:lvl1pPr>
          </a:lstStyle>
          <a:p>
            <a:r>
              <a:rPr lang="sv-SE" dirty="0" err="1"/>
              <a:t>Dårrad</a:t>
            </a:r>
            <a:endParaRPr lang="sv-SE" dirty="0"/>
          </a:p>
        </p:txBody>
      </p:sp>
      <p:pic>
        <p:nvPicPr>
          <p:cNvPr id="6" name="Bildobjekt 5" descr="En våg med fyra linjer i olika gradienter av orange. Under står logotyper för: Försäkringskassan, Arbetsförmedlningen, Sveriges Kommuner och Regioner samt Socialstyrelsen. Tillsammans bildar de Finsam.">
            <a:extLst>
              <a:ext uri="{FF2B5EF4-FFF2-40B4-BE49-F238E27FC236}">
                <a16:creationId xmlns:a16="http://schemas.microsoft.com/office/drawing/2014/main" id="{8EBDB97B-7264-E740-997F-1ACADDEBEBBE}"/>
              </a:ext>
            </a:extLst>
          </p:cNvPr>
          <p:cNvPicPr>
            <a:picLocks noChangeAspect="1"/>
          </p:cNvPicPr>
          <p:nvPr userDrawn="1"/>
        </p:nvPicPr>
        <p:blipFill>
          <a:blip r:embed="rId2"/>
          <a:stretch>
            <a:fillRect/>
          </a:stretch>
        </p:blipFill>
        <p:spPr>
          <a:xfrm>
            <a:off x="0" y="5156200"/>
            <a:ext cx="12192000" cy="1701800"/>
          </a:xfrm>
          <a:prstGeom prst="rect">
            <a:avLst/>
          </a:prstGeom>
        </p:spPr>
      </p:pic>
      <p:pic>
        <p:nvPicPr>
          <p:cNvPr id="7" name="Bildobjekt 6">
            <a:extLst>
              <a:ext uri="{FF2B5EF4-FFF2-40B4-BE49-F238E27FC236}">
                <a16:creationId xmlns:a16="http://schemas.microsoft.com/office/drawing/2014/main" id="{F933CAFB-12B7-094D-A402-4E133D21FA9F}"/>
              </a:ext>
            </a:extLst>
          </p:cNvPr>
          <p:cNvPicPr>
            <a:picLocks noChangeAspect="1"/>
          </p:cNvPicPr>
          <p:nvPr userDrawn="1"/>
        </p:nvPicPr>
        <p:blipFill>
          <a:blip r:embed="rId3"/>
          <a:srcRect/>
          <a:stretch/>
        </p:blipFill>
        <p:spPr>
          <a:xfrm>
            <a:off x="701966" y="4547644"/>
            <a:ext cx="3860795" cy="362340"/>
          </a:xfrm>
          <a:prstGeom prst="rect">
            <a:avLst/>
          </a:prstGeom>
        </p:spPr>
      </p:pic>
      <p:sp>
        <p:nvSpPr>
          <p:cNvPr id="8" name="Platshållare för innehåll 4">
            <a:extLst>
              <a:ext uri="{FF2B5EF4-FFF2-40B4-BE49-F238E27FC236}">
                <a16:creationId xmlns:a16="http://schemas.microsoft.com/office/drawing/2014/main" id="{EF898776-6ABE-1648-8DE9-400CA91CEC4D}"/>
              </a:ext>
            </a:extLst>
          </p:cNvPr>
          <p:cNvSpPr>
            <a:spLocks noGrp="1"/>
          </p:cNvSpPr>
          <p:nvPr>
            <p:ph sz="quarter" idx="14" hasCustomPrompt="1"/>
          </p:nvPr>
        </p:nvSpPr>
        <p:spPr>
          <a:xfrm>
            <a:off x="686118" y="4824095"/>
            <a:ext cx="5715000" cy="464342"/>
          </a:xfrm>
        </p:spPr>
        <p:txBody>
          <a:bodyPr>
            <a:noAutofit/>
          </a:bodyPr>
          <a:lstStyle>
            <a:lvl1pPr indent="0">
              <a:buNone/>
              <a:defRPr sz="2800" b="1">
                <a:latin typeface="+mn-lt"/>
              </a:defRPr>
            </a:lvl1pPr>
            <a:lvl2pPr marL="0" indent="0">
              <a:lnSpc>
                <a:spcPct val="100000"/>
              </a:lnSpc>
              <a:spcBef>
                <a:spcPts val="0"/>
              </a:spcBef>
              <a:buNone/>
              <a:defRPr sz="2600" b="1"/>
            </a:lvl2pPr>
            <a:lvl3pPr indent="0">
              <a:buNone/>
              <a:defRPr/>
            </a:lvl3pPr>
            <a:lvl4pPr indent="0">
              <a:buNone/>
              <a:defRPr/>
            </a:lvl4pPr>
            <a:lvl5pPr indent="0">
              <a:buNone/>
              <a:defRPr/>
            </a:lvl5pPr>
          </a:lstStyle>
          <a:p>
            <a:pPr lvl="1"/>
            <a:r>
              <a:rPr lang="sv-SE" dirty="0"/>
              <a:t>Region/avdelning</a:t>
            </a:r>
          </a:p>
        </p:txBody>
      </p:sp>
    </p:spTree>
    <p:extLst>
      <p:ext uri="{BB962C8B-B14F-4D97-AF65-F5344CB8AC3E}">
        <p14:creationId xmlns:p14="http://schemas.microsoft.com/office/powerpoint/2010/main" val="3188626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punktlista orange">
    <p:spTree>
      <p:nvGrpSpPr>
        <p:cNvPr id="1" name=""/>
        <p:cNvGrpSpPr/>
        <p:nvPr/>
      </p:nvGrpSpPr>
      <p:grpSpPr>
        <a:xfrm>
          <a:off x="0" y="0"/>
          <a:ext cx="0" cy="0"/>
          <a:chOff x="0" y="0"/>
          <a:chExt cx="0" cy="0"/>
        </a:xfrm>
      </p:grpSpPr>
      <p:sp>
        <p:nvSpPr>
          <p:cNvPr id="2" name="Rubrik 1" descr="Rubrik">
            <a:extLst>
              <a:ext uri="{FF2B5EF4-FFF2-40B4-BE49-F238E27FC236}">
                <a16:creationId xmlns:a16="http://schemas.microsoft.com/office/drawing/2014/main" id="{E46A2EEB-AE20-134C-A324-6A6DB19FF8A7}"/>
              </a:ext>
            </a:extLst>
          </p:cNvPr>
          <p:cNvSpPr>
            <a:spLocks noGrp="1"/>
          </p:cNvSpPr>
          <p:nvPr>
            <p:ph type="title"/>
          </p:nvPr>
        </p:nvSpPr>
        <p:spPr>
          <a:xfrm>
            <a:off x="665020" y="725085"/>
            <a:ext cx="10515600" cy="715328"/>
          </a:xfrm>
        </p:spPr>
        <p:txBody>
          <a:bodyPr/>
          <a:lstStyle>
            <a:lvl1pPr>
              <a:defRPr>
                <a:solidFill>
                  <a:schemeClr val="bg1"/>
                </a:solidFill>
              </a:defRPr>
            </a:lvl1pPr>
          </a:lstStyle>
          <a:p>
            <a:r>
              <a:rPr lang="sv-SE" dirty="0"/>
              <a:t>Klicka här för att ändra mall för rubrikformat</a:t>
            </a:r>
          </a:p>
        </p:txBody>
      </p:sp>
      <p:sp>
        <p:nvSpPr>
          <p:cNvPr id="3" name="Platshållare för innehåll 2" descr="Punktlista">
            <a:extLst>
              <a:ext uri="{FF2B5EF4-FFF2-40B4-BE49-F238E27FC236}">
                <a16:creationId xmlns:a16="http://schemas.microsoft.com/office/drawing/2014/main" id="{59D23C23-AB3D-9E4C-A428-C4FDC4E2F166}"/>
              </a:ext>
            </a:extLst>
          </p:cNvPr>
          <p:cNvSpPr>
            <a:spLocks noGrp="1"/>
          </p:cNvSpPr>
          <p:nvPr>
            <p:ph idx="1"/>
          </p:nvPr>
        </p:nvSpPr>
        <p:spPr>
          <a:xfrm>
            <a:off x="692728" y="1569183"/>
            <a:ext cx="10515600" cy="3447415"/>
          </a:xfrm>
        </p:spPr>
        <p:txBody>
          <a:bodyPr/>
          <a:lstStyle>
            <a:lvl1pPr>
              <a:defRPr spc="-100" baseline="0"/>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6" name="Bildobjekt 5">
            <a:extLst>
              <a:ext uri="{FF2B5EF4-FFF2-40B4-BE49-F238E27FC236}">
                <a16:creationId xmlns:a16="http://schemas.microsoft.com/office/drawing/2014/main" id="{AA13BD20-63B6-EE4A-9796-30D4F3909B79}"/>
              </a:ext>
              <a:ext uri="{C183D7F6-B498-43B3-948B-1728B52AA6E4}">
                <adec:decorative xmlns:adec="http://schemas.microsoft.com/office/drawing/2017/decorative" val="1"/>
              </a:ext>
            </a:extLst>
          </p:cNvPr>
          <p:cNvPicPr>
            <a:picLocks noChangeAspect="1"/>
          </p:cNvPicPr>
          <p:nvPr userDrawn="1"/>
        </p:nvPicPr>
        <p:blipFill rotWithShape="1">
          <a:blip r:embed="rId2"/>
          <a:srcRect b="10620"/>
          <a:stretch/>
        </p:blipFill>
        <p:spPr>
          <a:xfrm>
            <a:off x="0" y="5575301"/>
            <a:ext cx="12192000" cy="1282699"/>
          </a:xfrm>
          <a:prstGeom prst="rect">
            <a:avLst/>
          </a:prstGeom>
        </p:spPr>
      </p:pic>
      <p:pic>
        <p:nvPicPr>
          <p:cNvPr id="7" name="Bildobjekt 6">
            <a:extLst>
              <a:ext uri="{FF2B5EF4-FFF2-40B4-BE49-F238E27FC236}">
                <a16:creationId xmlns:a16="http://schemas.microsoft.com/office/drawing/2014/main" id="{CCD5E40A-B649-5945-BD5A-15EFF3DFE511}"/>
              </a:ext>
            </a:extLst>
          </p:cNvPr>
          <p:cNvPicPr>
            <a:picLocks noChangeAspect="1"/>
          </p:cNvPicPr>
          <p:nvPr userDrawn="1"/>
        </p:nvPicPr>
        <p:blipFill>
          <a:blip r:embed="rId3"/>
          <a:srcRect/>
          <a:stretch/>
        </p:blipFill>
        <p:spPr>
          <a:xfrm>
            <a:off x="701964" y="5575300"/>
            <a:ext cx="2307936" cy="216602"/>
          </a:xfrm>
          <a:prstGeom prst="rect">
            <a:avLst/>
          </a:prstGeom>
        </p:spPr>
      </p:pic>
    </p:spTree>
    <p:extLst>
      <p:ext uri="{BB962C8B-B14F-4D97-AF65-F5344CB8AC3E}">
        <p14:creationId xmlns:p14="http://schemas.microsoft.com/office/powerpoint/2010/main" val="3052957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och 2 punktlistor orange">
    <p:spTree>
      <p:nvGrpSpPr>
        <p:cNvPr id="1" name=""/>
        <p:cNvGrpSpPr/>
        <p:nvPr/>
      </p:nvGrpSpPr>
      <p:grpSpPr>
        <a:xfrm>
          <a:off x="0" y="0"/>
          <a:ext cx="0" cy="0"/>
          <a:chOff x="0" y="0"/>
          <a:chExt cx="0" cy="0"/>
        </a:xfrm>
      </p:grpSpPr>
      <p:sp>
        <p:nvSpPr>
          <p:cNvPr id="2" name="Rubrik 1" descr="Rubrik">
            <a:extLst>
              <a:ext uri="{FF2B5EF4-FFF2-40B4-BE49-F238E27FC236}">
                <a16:creationId xmlns:a16="http://schemas.microsoft.com/office/drawing/2014/main" id="{E46A2EEB-AE20-134C-A324-6A6DB19FF8A7}"/>
              </a:ext>
            </a:extLst>
          </p:cNvPr>
          <p:cNvSpPr>
            <a:spLocks noGrp="1"/>
          </p:cNvSpPr>
          <p:nvPr>
            <p:ph type="title"/>
          </p:nvPr>
        </p:nvSpPr>
        <p:spPr>
          <a:xfrm>
            <a:off x="665020" y="725085"/>
            <a:ext cx="10515600" cy="715328"/>
          </a:xfrm>
        </p:spPr>
        <p:txBody>
          <a:bodyPr/>
          <a:lstStyle>
            <a:lvl1pPr>
              <a:defRPr>
                <a:solidFill>
                  <a:schemeClr val="bg1"/>
                </a:solidFill>
              </a:defRPr>
            </a:lvl1pPr>
          </a:lstStyle>
          <a:p>
            <a:r>
              <a:rPr lang="sv-SE" dirty="0"/>
              <a:t>Klicka här för att ändra mall för rubrikformat</a:t>
            </a:r>
          </a:p>
        </p:txBody>
      </p:sp>
      <p:sp>
        <p:nvSpPr>
          <p:cNvPr id="8" name="Platshållare för innehåll 2" descr="Punktlista">
            <a:extLst>
              <a:ext uri="{FF2B5EF4-FFF2-40B4-BE49-F238E27FC236}">
                <a16:creationId xmlns:a16="http://schemas.microsoft.com/office/drawing/2014/main" id="{5EA81929-6E7B-3146-800E-081002E622C0}"/>
              </a:ext>
            </a:extLst>
          </p:cNvPr>
          <p:cNvSpPr>
            <a:spLocks noGrp="1"/>
          </p:cNvSpPr>
          <p:nvPr>
            <p:ph idx="1"/>
          </p:nvPr>
        </p:nvSpPr>
        <p:spPr>
          <a:xfrm>
            <a:off x="701962" y="1496481"/>
            <a:ext cx="4886037" cy="3447415"/>
          </a:xfrm>
        </p:spPr>
        <p:txBody>
          <a:bodyPr>
            <a:noAutofit/>
          </a:bodyPr>
          <a:lstStyle>
            <a:lvl1pPr>
              <a:defRPr sz="2800" spc="-50" baseline="0"/>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9" name="Platshållare för innehåll 2" descr="Punktlista">
            <a:extLst>
              <a:ext uri="{FF2B5EF4-FFF2-40B4-BE49-F238E27FC236}">
                <a16:creationId xmlns:a16="http://schemas.microsoft.com/office/drawing/2014/main" id="{CBD613D0-E45A-704A-B49D-E64D890DB275}"/>
              </a:ext>
            </a:extLst>
          </p:cNvPr>
          <p:cNvSpPr>
            <a:spLocks noGrp="1"/>
          </p:cNvSpPr>
          <p:nvPr>
            <p:ph idx="10"/>
          </p:nvPr>
        </p:nvSpPr>
        <p:spPr>
          <a:xfrm>
            <a:off x="5975926" y="1496481"/>
            <a:ext cx="4886037" cy="3447415"/>
          </a:xfrm>
        </p:spPr>
        <p:txBody>
          <a:bodyPr>
            <a:noAutofit/>
          </a:bodyPr>
          <a:lstStyle>
            <a:lvl1pPr>
              <a:defRPr sz="2800" spc="-50" baseline="0"/>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7" name="Bildobjekt 6">
            <a:extLst>
              <a:ext uri="{FF2B5EF4-FFF2-40B4-BE49-F238E27FC236}">
                <a16:creationId xmlns:a16="http://schemas.microsoft.com/office/drawing/2014/main" id="{A22A3835-177F-7241-8F1E-EFD822C0B500}"/>
              </a:ext>
              <a:ext uri="{C183D7F6-B498-43B3-948B-1728B52AA6E4}">
                <adec:decorative xmlns:adec="http://schemas.microsoft.com/office/drawing/2017/decorative" val="1"/>
              </a:ext>
            </a:extLst>
          </p:cNvPr>
          <p:cNvPicPr>
            <a:picLocks noChangeAspect="1"/>
          </p:cNvPicPr>
          <p:nvPr userDrawn="1"/>
        </p:nvPicPr>
        <p:blipFill rotWithShape="1">
          <a:blip r:embed="rId2"/>
          <a:srcRect b="10620"/>
          <a:stretch/>
        </p:blipFill>
        <p:spPr>
          <a:xfrm>
            <a:off x="0" y="5575301"/>
            <a:ext cx="12192000" cy="1282699"/>
          </a:xfrm>
          <a:prstGeom prst="rect">
            <a:avLst/>
          </a:prstGeom>
        </p:spPr>
      </p:pic>
      <p:pic>
        <p:nvPicPr>
          <p:cNvPr id="10" name="Bildobjekt 9">
            <a:extLst>
              <a:ext uri="{FF2B5EF4-FFF2-40B4-BE49-F238E27FC236}">
                <a16:creationId xmlns:a16="http://schemas.microsoft.com/office/drawing/2014/main" id="{1A91BB1B-6E0E-0D44-98BE-920F35669ED4}"/>
              </a:ext>
            </a:extLst>
          </p:cNvPr>
          <p:cNvPicPr>
            <a:picLocks noChangeAspect="1"/>
          </p:cNvPicPr>
          <p:nvPr userDrawn="1"/>
        </p:nvPicPr>
        <p:blipFill>
          <a:blip r:embed="rId3"/>
          <a:srcRect/>
          <a:stretch/>
        </p:blipFill>
        <p:spPr>
          <a:xfrm>
            <a:off x="701964" y="5575300"/>
            <a:ext cx="2307936" cy="216602"/>
          </a:xfrm>
          <a:prstGeom prst="rect">
            <a:avLst/>
          </a:prstGeom>
        </p:spPr>
      </p:pic>
    </p:spTree>
    <p:extLst>
      <p:ext uri="{BB962C8B-B14F-4D97-AF65-F5344CB8AC3E}">
        <p14:creationId xmlns:p14="http://schemas.microsoft.com/office/powerpoint/2010/main" val="3694540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utan punkter orange">
    <p:bg>
      <p:bgPr>
        <a:solidFill>
          <a:schemeClr val="accent1"/>
        </a:solidFill>
        <a:effectLst/>
      </p:bgPr>
    </p:bg>
    <p:spTree>
      <p:nvGrpSpPr>
        <p:cNvPr id="1" name=""/>
        <p:cNvGrpSpPr/>
        <p:nvPr/>
      </p:nvGrpSpPr>
      <p:grpSpPr>
        <a:xfrm>
          <a:off x="0" y="0"/>
          <a:ext cx="0" cy="0"/>
          <a:chOff x="0" y="0"/>
          <a:chExt cx="0" cy="0"/>
        </a:xfrm>
      </p:grpSpPr>
      <p:sp>
        <p:nvSpPr>
          <p:cNvPr id="2" name="Rubrik 1" descr="Rubrik">
            <a:extLst>
              <a:ext uri="{FF2B5EF4-FFF2-40B4-BE49-F238E27FC236}">
                <a16:creationId xmlns:a16="http://schemas.microsoft.com/office/drawing/2014/main" id="{A2572C13-3610-D948-AE1E-45BBA02234D1}"/>
              </a:ext>
            </a:extLst>
          </p:cNvPr>
          <p:cNvSpPr>
            <a:spLocks noGrp="1"/>
          </p:cNvSpPr>
          <p:nvPr>
            <p:ph type="ctrTitle" hasCustomPrompt="1"/>
          </p:nvPr>
        </p:nvSpPr>
        <p:spPr>
          <a:xfrm>
            <a:off x="665019" y="717066"/>
            <a:ext cx="9296950" cy="743390"/>
          </a:xfrm>
        </p:spPr>
        <p:txBody>
          <a:bodyPr anchor="t" anchorCtr="0">
            <a:noAutofit/>
          </a:bodyPr>
          <a:lstStyle>
            <a:lvl1pPr algn="l">
              <a:defRPr sz="4800" spc="-200" baseline="0">
                <a:solidFill>
                  <a:schemeClr val="bg1"/>
                </a:solidFill>
              </a:defRPr>
            </a:lvl1pPr>
          </a:lstStyle>
          <a:p>
            <a:r>
              <a:rPr lang="sv-SE" dirty="0" err="1"/>
              <a:t>Lorem</a:t>
            </a:r>
            <a:r>
              <a:rPr lang="sv-SE" dirty="0"/>
              <a:t> </a:t>
            </a:r>
            <a:r>
              <a:rPr lang="sv-SE" dirty="0" err="1"/>
              <a:t>ipsum</a:t>
            </a:r>
            <a:r>
              <a:rPr lang="sv-SE" dirty="0"/>
              <a:t> </a:t>
            </a:r>
            <a:r>
              <a:rPr lang="sv-SE" dirty="0" err="1"/>
              <a:t>Lorem</a:t>
            </a:r>
            <a:endParaRPr lang="sv-SE" dirty="0"/>
          </a:p>
        </p:txBody>
      </p:sp>
      <p:sp>
        <p:nvSpPr>
          <p:cNvPr id="3" name="Underrubrik 2" descr="Text">
            <a:extLst>
              <a:ext uri="{FF2B5EF4-FFF2-40B4-BE49-F238E27FC236}">
                <a16:creationId xmlns:a16="http://schemas.microsoft.com/office/drawing/2014/main" id="{4EEEF225-0091-2A49-A0D8-50575A5EB2E8}"/>
              </a:ext>
            </a:extLst>
          </p:cNvPr>
          <p:cNvSpPr>
            <a:spLocks noGrp="1"/>
          </p:cNvSpPr>
          <p:nvPr>
            <p:ph type="subTitle" idx="1" hasCustomPrompt="1"/>
          </p:nvPr>
        </p:nvSpPr>
        <p:spPr>
          <a:xfrm>
            <a:off x="683491" y="1513678"/>
            <a:ext cx="7270212" cy="3516690"/>
          </a:xfrm>
        </p:spPr>
        <p:txBody>
          <a:bodyPr rIns="90000">
            <a:noAutofit/>
          </a:bodyPr>
          <a:lstStyle>
            <a:lvl1pPr marL="0" indent="0" algn="l">
              <a:buNone/>
              <a:defRPr sz="2800" spc="-5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Ipsum</a:t>
            </a:r>
            <a:r>
              <a:rPr lang="sv-SE" dirty="0"/>
              <a:t> </a:t>
            </a:r>
            <a:r>
              <a:rPr lang="sv-SE" dirty="0" err="1"/>
              <a:t>dolor</a:t>
            </a:r>
            <a:r>
              <a:rPr lang="sv-SE" dirty="0"/>
              <a:t> </a:t>
            </a:r>
            <a:r>
              <a:rPr lang="sv-SE" dirty="0" err="1"/>
              <a:t>sit</a:t>
            </a:r>
            <a:r>
              <a:rPr lang="sv-SE" dirty="0"/>
              <a:t> </a:t>
            </a:r>
            <a:r>
              <a:rPr lang="sv-SE" dirty="0" err="1"/>
              <a:t>amet</a:t>
            </a:r>
            <a:r>
              <a:rPr lang="sv-SE" dirty="0"/>
              <a:t>, </a:t>
            </a:r>
            <a:r>
              <a:rPr lang="sv-SE" dirty="0" err="1"/>
              <a:t>Lorem</a:t>
            </a:r>
            <a:r>
              <a:rPr lang="sv-SE" dirty="0"/>
              <a:t> </a:t>
            </a:r>
            <a:r>
              <a:rPr lang="sv-SE" dirty="0" err="1"/>
              <a:t>ipsum</a:t>
            </a:r>
            <a:r>
              <a:rPr lang="sv-SE" dirty="0"/>
              <a:t> </a:t>
            </a:r>
            <a:r>
              <a:rPr lang="sv-SE" dirty="0" err="1"/>
              <a:t>dolor</a:t>
            </a:r>
            <a:r>
              <a:rPr lang="sv-SE" dirty="0"/>
              <a:t> </a:t>
            </a:r>
            <a:r>
              <a:rPr lang="sv-SE" dirty="0" err="1"/>
              <a:t>sit</a:t>
            </a:r>
            <a:r>
              <a:rPr lang="sv-SE" dirty="0"/>
              <a:t> </a:t>
            </a:r>
            <a:r>
              <a:rPr lang="sv-SE" dirty="0" err="1"/>
              <a:t>amet</a:t>
            </a:r>
            <a:r>
              <a:rPr lang="sv-SE" dirty="0"/>
              <a:t>, </a:t>
            </a:r>
          </a:p>
        </p:txBody>
      </p:sp>
      <p:pic>
        <p:nvPicPr>
          <p:cNvPr id="6" name="Bildobjekt 5">
            <a:extLst>
              <a:ext uri="{FF2B5EF4-FFF2-40B4-BE49-F238E27FC236}">
                <a16:creationId xmlns:a16="http://schemas.microsoft.com/office/drawing/2014/main" id="{23AD9E45-CF0B-F14F-A6DF-82F612B0DCC4}"/>
              </a:ext>
              <a:ext uri="{C183D7F6-B498-43B3-948B-1728B52AA6E4}">
                <adec:decorative xmlns:adec="http://schemas.microsoft.com/office/drawing/2017/decorative" val="1"/>
              </a:ext>
            </a:extLst>
          </p:cNvPr>
          <p:cNvPicPr>
            <a:picLocks noChangeAspect="1"/>
          </p:cNvPicPr>
          <p:nvPr userDrawn="1"/>
        </p:nvPicPr>
        <p:blipFill rotWithShape="1">
          <a:blip r:embed="rId2"/>
          <a:srcRect b="10620"/>
          <a:stretch/>
        </p:blipFill>
        <p:spPr>
          <a:xfrm>
            <a:off x="0" y="5575301"/>
            <a:ext cx="12192000" cy="1282699"/>
          </a:xfrm>
          <a:prstGeom prst="rect">
            <a:avLst/>
          </a:prstGeom>
        </p:spPr>
      </p:pic>
      <p:pic>
        <p:nvPicPr>
          <p:cNvPr id="9" name="Bildobjekt 8">
            <a:extLst>
              <a:ext uri="{FF2B5EF4-FFF2-40B4-BE49-F238E27FC236}">
                <a16:creationId xmlns:a16="http://schemas.microsoft.com/office/drawing/2014/main" id="{26AE091A-4196-F646-A96B-F8A7A8308591}"/>
              </a:ext>
            </a:extLst>
          </p:cNvPr>
          <p:cNvPicPr>
            <a:picLocks noChangeAspect="1"/>
          </p:cNvPicPr>
          <p:nvPr userDrawn="1"/>
        </p:nvPicPr>
        <p:blipFill>
          <a:blip r:embed="rId3"/>
          <a:srcRect/>
          <a:stretch/>
        </p:blipFill>
        <p:spPr>
          <a:xfrm>
            <a:off x="701964" y="5575300"/>
            <a:ext cx="2307936" cy="216602"/>
          </a:xfrm>
          <a:prstGeom prst="rect">
            <a:avLst/>
          </a:prstGeom>
        </p:spPr>
      </p:pic>
    </p:spTree>
    <p:extLst>
      <p:ext uri="{BB962C8B-B14F-4D97-AF65-F5344CB8AC3E}">
        <p14:creationId xmlns:p14="http://schemas.microsoft.com/office/powerpoint/2010/main" val="3987237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ldsida positiv och negativ logotyp">
    <p:bg>
      <p:bgPr>
        <a:solidFill>
          <a:schemeClr val="accent1"/>
        </a:solidFill>
        <a:effectLst/>
      </p:bgPr>
    </p:bg>
    <p:spTree>
      <p:nvGrpSpPr>
        <p:cNvPr id="1" name=""/>
        <p:cNvGrpSpPr/>
        <p:nvPr/>
      </p:nvGrpSpPr>
      <p:grpSpPr>
        <a:xfrm>
          <a:off x="0" y="0"/>
          <a:ext cx="0" cy="0"/>
          <a:chOff x="0" y="0"/>
          <a:chExt cx="0" cy="0"/>
        </a:xfrm>
      </p:grpSpPr>
      <p:sp>
        <p:nvSpPr>
          <p:cNvPr id="6" name="Platshållare för bild 5" descr="Fotografi&#10;">
            <a:extLst>
              <a:ext uri="{FF2B5EF4-FFF2-40B4-BE49-F238E27FC236}">
                <a16:creationId xmlns:a16="http://schemas.microsoft.com/office/drawing/2014/main" id="{FCD0AEEB-50A2-F14E-A4BB-EC5B9EC685E6}"/>
              </a:ext>
            </a:extLst>
          </p:cNvPr>
          <p:cNvSpPr>
            <a:spLocks noGrp="1"/>
          </p:cNvSpPr>
          <p:nvPr>
            <p:ph type="pic" sz="quarter" idx="10"/>
          </p:nvPr>
        </p:nvSpPr>
        <p:spPr>
          <a:xfrm>
            <a:off x="0" y="0"/>
            <a:ext cx="12192000" cy="6858000"/>
          </a:xfrm>
        </p:spPr>
        <p:txBody>
          <a:bodyPr/>
          <a:lstStyle/>
          <a:p>
            <a:endParaRPr lang="sv-SE" dirty="0"/>
          </a:p>
        </p:txBody>
      </p:sp>
      <p:sp>
        <p:nvSpPr>
          <p:cNvPr id="9" name="Platshållare för innehåll 19" descr="Rubrik">
            <a:extLst>
              <a:ext uri="{FF2B5EF4-FFF2-40B4-BE49-F238E27FC236}">
                <a16:creationId xmlns:a16="http://schemas.microsoft.com/office/drawing/2014/main" id="{81F5EFA6-FF3B-8B48-81F8-E6C406BD79E1}"/>
              </a:ext>
            </a:extLst>
          </p:cNvPr>
          <p:cNvSpPr>
            <a:spLocks noGrp="1"/>
          </p:cNvSpPr>
          <p:nvPr>
            <p:ph sz="quarter" idx="13" hasCustomPrompt="1"/>
          </p:nvPr>
        </p:nvSpPr>
        <p:spPr>
          <a:xfrm>
            <a:off x="612048" y="693170"/>
            <a:ext cx="7035661" cy="792797"/>
          </a:xfrm>
        </p:spPr>
        <p:txBody>
          <a:bodyPr lIns="36000">
            <a:noAutofit/>
          </a:bodyPr>
          <a:lstStyle>
            <a:lvl1pPr marL="0" indent="0">
              <a:buFontTx/>
              <a:buNone/>
              <a:defRPr sz="6000" spc="-150">
                <a:solidFill>
                  <a:schemeClr val="bg1"/>
                </a:solidFill>
              </a:defRPr>
            </a:lvl1pPr>
          </a:lstStyle>
          <a:p>
            <a:r>
              <a:rPr lang="sv-SE" dirty="0"/>
              <a:t>Eventuell bildrubrik</a:t>
            </a:r>
          </a:p>
        </p:txBody>
      </p:sp>
      <p:sp>
        <p:nvSpPr>
          <p:cNvPr id="15" name="Platshållare för innehåll 14">
            <a:extLst>
              <a:ext uri="{FF2B5EF4-FFF2-40B4-BE49-F238E27FC236}">
                <a16:creationId xmlns:a16="http://schemas.microsoft.com/office/drawing/2014/main" id="{BB55AE79-6D7E-B447-9FFE-1461876245A5}"/>
              </a:ext>
            </a:extLst>
          </p:cNvPr>
          <p:cNvSpPr>
            <a:spLocks noGrp="1"/>
          </p:cNvSpPr>
          <p:nvPr>
            <p:ph sz="quarter" idx="15"/>
          </p:nvPr>
        </p:nvSpPr>
        <p:spPr>
          <a:xfrm>
            <a:off x="700617" y="5575300"/>
            <a:ext cx="2319338" cy="211667"/>
          </a:xfrm>
          <a:blipFill>
            <a:blip r:embed="rId2"/>
            <a:stretch>
              <a:fillRect t="-1024" b="-1024"/>
            </a:stretch>
          </a:blipFill>
        </p:spPr>
        <p:txBody>
          <a:bodyPr>
            <a:normAutofit/>
          </a:bodyPr>
          <a:lstStyle>
            <a:lvl1pPr>
              <a:defRPr sz="100"/>
            </a:lvl1pPr>
          </a:lstStyle>
          <a:p>
            <a:pPr lvl="0"/>
            <a:endParaRPr lang="sv-SE" dirty="0"/>
          </a:p>
        </p:txBody>
      </p:sp>
      <p:sp>
        <p:nvSpPr>
          <p:cNvPr id="4" name="Platshållare för innehåll 3">
            <a:extLst>
              <a:ext uri="{FF2B5EF4-FFF2-40B4-BE49-F238E27FC236}">
                <a16:creationId xmlns:a16="http://schemas.microsoft.com/office/drawing/2014/main" id="{E4E51D57-4148-4240-8FB4-48ED4A111296}"/>
              </a:ext>
            </a:extLst>
          </p:cNvPr>
          <p:cNvSpPr>
            <a:spLocks noGrp="1"/>
          </p:cNvSpPr>
          <p:nvPr>
            <p:ph sz="quarter" idx="16"/>
          </p:nvPr>
        </p:nvSpPr>
        <p:spPr>
          <a:xfrm>
            <a:off x="0" y="5740402"/>
            <a:ext cx="12192000" cy="1116000"/>
          </a:xfrm>
          <a:blipFill dpi="0" rotWithShape="1">
            <a:blip r:embed="rId3"/>
            <a:srcRect/>
            <a:stretch>
              <a:fillRect t="-1" b="117"/>
            </a:stretch>
          </a:blipFill>
        </p:spPr>
        <p:txBody>
          <a:bodyPr>
            <a:normAutofit/>
          </a:bodyPr>
          <a:lstStyle>
            <a:lvl1pPr>
              <a:defRPr sz="100"/>
            </a:lvl1pPr>
          </a:lstStyle>
          <a:p>
            <a:pPr lvl="0"/>
            <a:endParaRPr lang="sv-SE" dirty="0"/>
          </a:p>
        </p:txBody>
      </p:sp>
    </p:spTree>
    <p:extLst>
      <p:ext uri="{BB962C8B-B14F-4D97-AF65-F5344CB8AC3E}">
        <p14:creationId xmlns:p14="http://schemas.microsoft.com/office/powerpoint/2010/main" val="3815669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vslutningssida ljus">
    <p:bg>
      <p:bgPr>
        <a:solidFill>
          <a:schemeClr val="accent1"/>
        </a:solidFill>
        <a:effectLst/>
      </p:bgPr>
    </p:bg>
    <p:spTree>
      <p:nvGrpSpPr>
        <p:cNvPr id="1" name=""/>
        <p:cNvGrpSpPr/>
        <p:nvPr/>
      </p:nvGrpSpPr>
      <p:grpSpPr>
        <a:xfrm>
          <a:off x="0" y="0"/>
          <a:ext cx="0" cy="0"/>
          <a:chOff x="0" y="0"/>
          <a:chExt cx="0" cy="0"/>
        </a:xfrm>
      </p:grpSpPr>
      <p:sp>
        <p:nvSpPr>
          <p:cNvPr id="9" name="Platshållare för innehåll 19" descr="Rubrik">
            <a:extLst>
              <a:ext uri="{FF2B5EF4-FFF2-40B4-BE49-F238E27FC236}">
                <a16:creationId xmlns:a16="http://schemas.microsoft.com/office/drawing/2014/main" id="{81F5EFA6-FF3B-8B48-81F8-E6C406BD79E1}"/>
              </a:ext>
            </a:extLst>
          </p:cNvPr>
          <p:cNvSpPr>
            <a:spLocks noGrp="1"/>
          </p:cNvSpPr>
          <p:nvPr>
            <p:ph sz="quarter" idx="13" hasCustomPrompt="1"/>
          </p:nvPr>
        </p:nvSpPr>
        <p:spPr>
          <a:xfrm>
            <a:off x="612048" y="693170"/>
            <a:ext cx="7035661" cy="792797"/>
          </a:xfrm>
        </p:spPr>
        <p:txBody>
          <a:bodyPr lIns="36000">
            <a:noAutofit/>
          </a:bodyPr>
          <a:lstStyle>
            <a:lvl1pPr marL="0" indent="0">
              <a:buFontTx/>
              <a:buNone/>
              <a:defRPr sz="6000" spc="-150">
                <a:solidFill>
                  <a:schemeClr val="bg1"/>
                </a:solidFill>
              </a:defRPr>
            </a:lvl1pPr>
          </a:lstStyle>
          <a:p>
            <a:r>
              <a:rPr lang="sv-SE" dirty="0"/>
              <a:t>Rubrik</a:t>
            </a:r>
          </a:p>
        </p:txBody>
      </p:sp>
      <p:sp>
        <p:nvSpPr>
          <p:cNvPr id="8" name="Underrubrik 2" descr="Text">
            <a:extLst>
              <a:ext uri="{FF2B5EF4-FFF2-40B4-BE49-F238E27FC236}">
                <a16:creationId xmlns:a16="http://schemas.microsoft.com/office/drawing/2014/main" id="{F60259B8-26C3-2841-A1CA-8A5D094B707D}"/>
              </a:ext>
            </a:extLst>
          </p:cNvPr>
          <p:cNvSpPr>
            <a:spLocks noGrp="1"/>
          </p:cNvSpPr>
          <p:nvPr>
            <p:ph type="subTitle" idx="1" hasCustomPrompt="1"/>
          </p:nvPr>
        </p:nvSpPr>
        <p:spPr>
          <a:xfrm>
            <a:off x="683491" y="2215276"/>
            <a:ext cx="7205146" cy="1907273"/>
          </a:xfrm>
        </p:spPr>
        <p:txBody>
          <a:bodyPr rIns="90000">
            <a:normAutofit/>
          </a:bodyPr>
          <a:lstStyle>
            <a:lvl1pPr marL="0" indent="0" algn="l">
              <a:buNone/>
              <a:defRPr sz="2800" spc="-5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Namn och kontaktuppgifter</a:t>
            </a:r>
          </a:p>
        </p:txBody>
      </p:sp>
      <p:pic>
        <p:nvPicPr>
          <p:cNvPr id="18" name="Bildobjekt 17">
            <a:extLst>
              <a:ext uri="{FF2B5EF4-FFF2-40B4-BE49-F238E27FC236}">
                <a16:creationId xmlns:a16="http://schemas.microsoft.com/office/drawing/2014/main" id="{D088BC9D-3643-ED49-845F-4A45A3C86616}"/>
              </a:ext>
            </a:extLst>
          </p:cNvPr>
          <p:cNvPicPr>
            <a:picLocks noChangeAspect="1"/>
          </p:cNvPicPr>
          <p:nvPr userDrawn="1"/>
        </p:nvPicPr>
        <p:blipFill>
          <a:blip r:embed="rId2"/>
          <a:srcRect/>
          <a:stretch/>
        </p:blipFill>
        <p:spPr>
          <a:xfrm>
            <a:off x="701965" y="4885651"/>
            <a:ext cx="3860798" cy="362340"/>
          </a:xfrm>
          <a:prstGeom prst="rect">
            <a:avLst/>
          </a:prstGeom>
        </p:spPr>
      </p:pic>
      <p:pic>
        <p:nvPicPr>
          <p:cNvPr id="19" name="Bildobjekt 18">
            <a:extLst>
              <a:ext uri="{FF2B5EF4-FFF2-40B4-BE49-F238E27FC236}">
                <a16:creationId xmlns:a16="http://schemas.microsoft.com/office/drawing/2014/main" id="{862F2797-E5AA-6640-AC52-99312E4A3EE9}"/>
              </a:ext>
            </a:extLst>
          </p:cNvPr>
          <p:cNvPicPr>
            <a:picLocks noChangeAspect="1"/>
          </p:cNvPicPr>
          <p:nvPr userDrawn="1"/>
        </p:nvPicPr>
        <p:blipFill>
          <a:blip r:embed="rId3"/>
          <a:stretch>
            <a:fillRect/>
          </a:stretch>
        </p:blipFill>
        <p:spPr>
          <a:xfrm>
            <a:off x="0" y="5032953"/>
            <a:ext cx="12192000" cy="1435100"/>
          </a:xfrm>
          <a:prstGeom prst="rect">
            <a:avLst/>
          </a:prstGeom>
        </p:spPr>
      </p:pic>
      <p:sp>
        <p:nvSpPr>
          <p:cNvPr id="20" name="Rektangel 19">
            <a:extLst>
              <a:ext uri="{FF2B5EF4-FFF2-40B4-BE49-F238E27FC236}">
                <a16:creationId xmlns:a16="http://schemas.microsoft.com/office/drawing/2014/main" id="{96E3B7B9-EA02-5542-B95B-7AC889FF20BE}"/>
              </a:ext>
            </a:extLst>
          </p:cNvPr>
          <p:cNvSpPr/>
          <p:nvPr userDrawn="1"/>
        </p:nvSpPr>
        <p:spPr>
          <a:xfrm>
            <a:off x="0" y="6358467"/>
            <a:ext cx="12192000" cy="499533"/>
          </a:xfrm>
          <a:prstGeom prst="rect">
            <a:avLst/>
          </a:prstGeom>
          <a:solidFill>
            <a:schemeClr val="lt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21" name="Platshållare för innehåll 7">
            <a:extLst>
              <a:ext uri="{FF2B5EF4-FFF2-40B4-BE49-F238E27FC236}">
                <a16:creationId xmlns:a16="http://schemas.microsoft.com/office/drawing/2014/main" id="{AC358B38-BEBF-9A46-801F-3687EFD85EC0}"/>
              </a:ext>
            </a:extLst>
          </p:cNvPr>
          <p:cNvSpPr>
            <a:spLocks noGrp="1"/>
          </p:cNvSpPr>
          <p:nvPr>
            <p:ph sz="quarter" idx="14" hasCustomPrompt="1"/>
          </p:nvPr>
        </p:nvSpPr>
        <p:spPr>
          <a:xfrm>
            <a:off x="593725" y="6357938"/>
            <a:ext cx="1658408" cy="288925"/>
          </a:xfrm>
        </p:spPr>
        <p:txBody>
          <a:bodyPr>
            <a:noAutofit/>
          </a:bodyPr>
          <a:lstStyle>
            <a:lvl1pPr marL="0" indent="0">
              <a:buFontTx/>
              <a:buNone/>
              <a:defRPr sz="1000"/>
            </a:lvl1pPr>
          </a:lstStyle>
          <a:p>
            <a:pPr lvl="0"/>
            <a:r>
              <a:rPr lang="sv-SE" dirty="0"/>
              <a:t>Logotyp</a:t>
            </a:r>
          </a:p>
        </p:txBody>
      </p:sp>
      <p:sp>
        <p:nvSpPr>
          <p:cNvPr id="22" name="Platshållare för innehåll 7">
            <a:extLst>
              <a:ext uri="{FF2B5EF4-FFF2-40B4-BE49-F238E27FC236}">
                <a16:creationId xmlns:a16="http://schemas.microsoft.com/office/drawing/2014/main" id="{1C0269EF-D8E1-7948-98D1-5BA94651CBAB}"/>
              </a:ext>
            </a:extLst>
          </p:cNvPr>
          <p:cNvSpPr>
            <a:spLocks noGrp="1"/>
          </p:cNvSpPr>
          <p:nvPr>
            <p:ph sz="quarter" idx="15" hasCustomPrompt="1"/>
          </p:nvPr>
        </p:nvSpPr>
        <p:spPr>
          <a:xfrm>
            <a:off x="2414059" y="6357938"/>
            <a:ext cx="1658408" cy="288925"/>
          </a:xfrm>
        </p:spPr>
        <p:txBody>
          <a:bodyPr>
            <a:noAutofit/>
          </a:bodyPr>
          <a:lstStyle>
            <a:lvl1pPr marL="0" marR="0" indent="0" algn="l" defTabSz="914400" rtl="0" eaLnBrk="1" fontAlgn="auto" latinLnBrk="0" hangingPunct="1">
              <a:lnSpc>
                <a:spcPct val="100000"/>
              </a:lnSpc>
              <a:spcBef>
                <a:spcPts val="1200"/>
              </a:spcBef>
              <a:spcAft>
                <a:spcPts val="0"/>
              </a:spcAft>
              <a:buClrTx/>
              <a:buSzTx/>
              <a:buFontTx/>
              <a:buNone/>
              <a:tabLst/>
              <a:defRPr sz="1000"/>
            </a:lvl1pPr>
          </a:lstStyle>
          <a:p>
            <a:pPr marL="0" marR="0" lvl="0" indent="0" algn="l" defTabSz="914400" rtl="0" eaLnBrk="1" fontAlgn="auto" latinLnBrk="0" hangingPunct="1">
              <a:lnSpc>
                <a:spcPct val="100000"/>
              </a:lnSpc>
              <a:spcBef>
                <a:spcPts val="1200"/>
              </a:spcBef>
              <a:spcAft>
                <a:spcPts val="0"/>
              </a:spcAft>
              <a:buClrTx/>
              <a:buSzTx/>
              <a:buFontTx/>
              <a:buNone/>
              <a:tabLst/>
              <a:defRPr/>
            </a:pPr>
            <a:r>
              <a:rPr lang="sv-SE" dirty="0"/>
              <a:t>Logotyp</a:t>
            </a:r>
          </a:p>
          <a:p>
            <a:pPr lvl="0"/>
            <a:endParaRPr lang="sv-SE" dirty="0"/>
          </a:p>
        </p:txBody>
      </p:sp>
      <p:sp>
        <p:nvSpPr>
          <p:cNvPr id="23" name="Platshållare för innehåll 7">
            <a:extLst>
              <a:ext uri="{FF2B5EF4-FFF2-40B4-BE49-F238E27FC236}">
                <a16:creationId xmlns:a16="http://schemas.microsoft.com/office/drawing/2014/main" id="{51B9AD80-E097-AB46-A469-85244865B65F}"/>
              </a:ext>
            </a:extLst>
          </p:cNvPr>
          <p:cNvSpPr>
            <a:spLocks noGrp="1"/>
          </p:cNvSpPr>
          <p:nvPr>
            <p:ph sz="quarter" idx="16" hasCustomPrompt="1"/>
          </p:nvPr>
        </p:nvSpPr>
        <p:spPr>
          <a:xfrm>
            <a:off x="4234393" y="6357938"/>
            <a:ext cx="1658408" cy="288925"/>
          </a:xfrm>
        </p:spPr>
        <p:txBody>
          <a:bodyPr>
            <a:noAutofit/>
          </a:bodyPr>
          <a:lstStyle>
            <a:lvl1pPr marL="0" marR="0" indent="0" algn="l" defTabSz="914400" rtl="0" eaLnBrk="1" fontAlgn="auto" latinLnBrk="0" hangingPunct="1">
              <a:lnSpc>
                <a:spcPct val="100000"/>
              </a:lnSpc>
              <a:spcBef>
                <a:spcPts val="1200"/>
              </a:spcBef>
              <a:spcAft>
                <a:spcPts val="0"/>
              </a:spcAft>
              <a:buClrTx/>
              <a:buSzTx/>
              <a:buFontTx/>
              <a:buNone/>
              <a:tabLst/>
              <a:defRPr sz="1000"/>
            </a:lvl1pPr>
          </a:lstStyle>
          <a:p>
            <a:pPr marL="0" marR="0" lvl="0" indent="0" algn="l" defTabSz="914400" rtl="0" eaLnBrk="1" fontAlgn="auto" latinLnBrk="0" hangingPunct="1">
              <a:lnSpc>
                <a:spcPct val="100000"/>
              </a:lnSpc>
              <a:spcBef>
                <a:spcPts val="1200"/>
              </a:spcBef>
              <a:spcAft>
                <a:spcPts val="0"/>
              </a:spcAft>
              <a:buClrTx/>
              <a:buSzTx/>
              <a:buFontTx/>
              <a:buNone/>
              <a:tabLst/>
              <a:defRPr/>
            </a:pPr>
            <a:r>
              <a:rPr lang="sv-SE" dirty="0"/>
              <a:t>Logotyp</a:t>
            </a:r>
          </a:p>
          <a:p>
            <a:pPr lvl="0"/>
            <a:endParaRPr lang="sv-SE" dirty="0"/>
          </a:p>
        </p:txBody>
      </p:sp>
      <p:sp>
        <p:nvSpPr>
          <p:cNvPr id="24" name="Platshållare för innehåll 7">
            <a:extLst>
              <a:ext uri="{FF2B5EF4-FFF2-40B4-BE49-F238E27FC236}">
                <a16:creationId xmlns:a16="http://schemas.microsoft.com/office/drawing/2014/main" id="{75D7E654-7DE3-DA40-AD5B-ADB5015835F4}"/>
              </a:ext>
            </a:extLst>
          </p:cNvPr>
          <p:cNvSpPr>
            <a:spLocks noGrp="1"/>
          </p:cNvSpPr>
          <p:nvPr>
            <p:ph sz="quarter" idx="17" hasCustomPrompt="1"/>
          </p:nvPr>
        </p:nvSpPr>
        <p:spPr>
          <a:xfrm>
            <a:off x="6063193" y="6357938"/>
            <a:ext cx="1658408" cy="288925"/>
          </a:xfrm>
        </p:spPr>
        <p:txBody>
          <a:bodyPr>
            <a:noAutofit/>
          </a:bodyPr>
          <a:lstStyle>
            <a:lvl1pPr marL="0" marR="0" indent="0" algn="l" defTabSz="914400" rtl="0" eaLnBrk="1" fontAlgn="auto" latinLnBrk="0" hangingPunct="1">
              <a:lnSpc>
                <a:spcPct val="100000"/>
              </a:lnSpc>
              <a:spcBef>
                <a:spcPts val="1200"/>
              </a:spcBef>
              <a:spcAft>
                <a:spcPts val="0"/>
              </a:spcAft>
              <a:buClrTx/>
              <a:buSzTx/>
              <a:buFontTx/>
              <a:buNone/>
              <a:tabLst/>
              <a:defRPr sz="1000"/>
            </a:lvl1pPr>
          </a:lstStyle>
          <a:p>
            <a:pPr marL="0" marR="0" lvl="0" indent="0" algn="l" defTabSz="914400" rtl="0" eaLnBrk="1" fontAlgn="auto" latinLnBrk="0" hangingPunct="1">
              <a:lnSpc>
                <a:spcPct val="100000"/>
              </a:lnSpc>
              <a:spcBef>
                <a:spcPts val="1200"/>
              </a:spcBef>
              <a:spcAft>
                <a:spcPts val="0"/>
              </a:spcAft>
              <a:buClrTx/>
              <a:buSzTx/>
              <a:buFontTx/>
              <a:buNone/>
              <a:tabLst/>
              <a:defRPr/>
            </a:pPr>
            <a:r>
              <a:rPr lang="sv-SE" dirty="0"/>
              <a:t>Logotyp</a:t>
            </a:r>
          </a:p>
          <a:p>
            <a:pPr lvl="0"/>
            <a:endParaRPr lang="sv-SE" dirty="0"/>
          </a:p>
        </p:txBody>
      </p:sp>
      <p:sp>
        <p:nvSpPr>
          <p:cNvPr id="25" name="Platshållare för innehåll 7">
            <a:extLst>
              <a:ext uri="{FF2B5EF4-FFF2-40B4-BE49-F238E27FC236}">
                <a16:creationId xmlns:a16="http://schemas.microsoft.com/office/drawing/2014/main" id="{0F5B14DB-F6D3-DF40-AAD6-AFB720A84E0B}"/>
              </a:ext>
            </a:extLst>
          </p:cNvPr>
          <p:cNvSpPr>
            <a:spLocks noGrp="1"/>
          </p:cNvSpPr>
          <p:nvPr>
            <p:ph sz="quarter" idx="18" hasCustomPrompt="1"/>
          </p:nvPr>
        </p:nvSpPr>
        <p:spPr>
          <a:xfrm>
            <a:off x="7908926" y="6357938"/>
            <a:ext cx="1658408" cy="288925"/>
          </a:xfrm>
        </p:spPr>
        <p:txBody>
          <a:bodyPr>
            <a:noAutofit/>
          </a:bodyPr>
          <a:lstStyle>
            <a:lvl1pPr marL="0" marR="0" indent="0" algn="l" defTabSz="914400" rtl="0" eaLnBrk="1" fontAlgn="auto" latinLnBrk="0" hangingPunct="1">
              <a:lnSpc>
                <a:spcPct val="100000"/>
              </a:lnSpc>
              <a:spcBef>
                <a:spcPts val="1200"/>
              </a:spcBef>
              <a:spcAft>
                <a:spcPts val="0"/>
              </a:spcAft>
              <a:buClrTx/>
              <a:buSzTx/>
              <a:buFontTx/>
              <a:buNone/>
              <a:tabLst/>
              <a:defRPr sz="1000"/>
            </a:lvl1pPr>
          </a:lstStyle>
          <a:p>
            <a:pPr marL="0" marR="0" lvl="0" indent="0" algn="l" defTabSz="914400" rtl="0" eaLnBrk="1" fontAlgn="auto" latinLnBrk="0" hangingPunct="1">
              <a:lnSpc>
                <a:spcPct val="100000"/>
              </a:lnSpc>
              <a:spcBef>
                <a:spcPts val="1200"/>
              </a:spcBef>
              <a:spcAft>
                <a:spcPts val="0"/>
              </a:spcAft>
              <a:buClrTx/>
              <a:buSzTx/>
              <a:buFontTx/>
              <a:buNone/>
              <a:tabLst/>
              <a:defRPr/>
            </a:pPr>
            <a:r>
              <a:rPr lang="sv-SE" dirty="0"/>
              <a:t>Logotyp</a:t>
            </a:r>
          </a:p>
          <a:p>
            <a:pPr lvl="0"/>
            <a:endParaRPr lang="sv-SE" dirty="0"/>
          </a:p>
        </p:txBody>
      </p:sp>
      <p:sp>
        <p:nvSpPr>
          <p:cNvPr id="26" name="Platshållare för innehåll 7">
            <a:extLst>
              <a:ext uri="{FF2B5EF4-FFF2-40B4-BE49-F238E27FC236}">
                <a16:creationId xmlns:a16="http://schemas.microsoft.com/office/drawing/2014/main" id="{5559BCD3-FA14-F44D-B6A6-C9640143A68B}"/>
              </a:ext>
            </a:extLst>
          </p:cNvPr>
          <p:cNvSpPr>
            <a:spLocks noGrp="1"/>
          </p:cNvSpPr>
          <p:nvPr>
            <p:ph sz="quarter" idx="19" hasCustomPrompt="1"/>
          </p:nvPr>
        </p:nvSpPr>
        <p:spPr>
          <a:xfrm>
            <a:off x="9737726" y="6357938"/>
            <a:ext cx="1658408" cy="288925"/>
          </a:xfrm>
        </p:spPr>
        <p:txBody>
          <a:bodyPr>
            <a:noAutofit/>
          </a:bodyPr>
          <a:lstStyle>
            <a:lvl1pPr marL="0" marR="0" indent="0" algn="l" defTabSz="914400" rtl="0" eaLnBrk="1" fontAlgn="auto" latinLnBrk="0" hangingPunct="1">
              <a:lnSpc>
                <a:spcPct val="100000"/>
              </a:lnSpc>
              <a:spcBef>
                <a:spcPts val="1200"/>
              </a:spcBef>
              <a:spcAft>
                <a:spcPts val="0"/>
              </a:spcAft>
              <a:buClrTx/>
              <a:buSzTx/>
              <a:buFontTx/>
              <a:buNone/>
              <a:tabLst/>
              <a:defRPr sz="1000"/>
            </a:lvl1pPr>
          </a:lstStyle>
          <a:p>
            <a:pPr marL="0" marR="0" lvl="0" indent="0" algn="l" defTabSz="914400" rtl="0" eaLnBrk="1" fontAlgn="auto" latinLnBrk="0" hangingPunct="1">
              <a:lnSpc>
                <a:spcPct val="100000"/>
              </a:lnSpc>
              <a:spcBef>
                <a:spcPts val="1200"/>
              </a:spcBef>
              <a:spcAft>
                <a:spcPts val="0"/>
              </a:spcAft>
              <a:buClrTx/>
              <a:buSzTx/>
              <a:buFontTx/>
              <a:buNone/>
              <a:tabLst/>
              <a:defRPr/>
            </a:pPr>
            <a:r>
              <a:rPr lang="sv-SE" dirty="0"/>
              <a:t>Logotyp</a:t>
            </a:r>
          </a:p>
          <a:p>
            <a:pPr lvl="0"/>
            <a:endParaRPr lang="sv-SE" dirty="0"/>
          </a:p>
        </p:txBody>
      </p:sp>
    </p:spTree>
    <p:extLst>
      <p:ext uri="{BB962C8B-B14F-4D97-AF65-F5344CB8AC3E}">
        <p14:creationId xmlns:p14="http://schemas.microsoft.com/office/powerpoint/2010/main" val="1004581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rtsida mörk – Nationella rådet">
    <p:bg>
      <p:bgPr>
        <a:solidFill>
          <a:schemeClr val="tx1"/>
        </a:solidFill>
        <a:effectLst/>
      </p:bgPr>
    </p:bg>
    <p:spTree>
      <p:nvGrpSpPr>
        <p:cNvPr id="1" name=""/>
        <p:cNvGrpSpPr/>
        <p:nvPr/>
      </p:nvGrpSpPr>
      <p:grpSpPr>
        <a:xfrm>
          <a:off x="0" y="0"/>
          <a:ext cx="0" cy="0"/>
          <a:chOff x="0" y="0"/>
          <a:chExt cx="0" cy="0"/>
        </a:xfrm>
      </p:grpSpPr>
      <p:sp>
        <p:nvSpPr>
          <p:cNvPr id="2" name="Rubrik 1" descr="Rubrik">
            <a:extLst>
              <a:ext uri="{FF2B5EF4-FFF2-40B4-BE49-F238E27FC236}">
                <a16:creationId xmlns:a16="http://schemas.microsoft.com/office/drawing/2014/main" id="{A2572C13-3610-D948-AE1E-45BBA02234D1}"/>
              </a:ext>
            </a:extLst>
          </p:cNvPr>
          <p:cNvSpPr>
            <a:spLocks noGrp="1"/>
          </p:cNvSpPr>
          <p:nvPr>
            <p:ph type="ctrTitle" hasCustomPrompt="1"/>
          </p:nvPr>
        </p:nvSpPr>
        <p:spPr>
          <a:xfrm>
            <a:off x="593896" y="1652344"/>
            <a:ext cx="7614920" cy="2789577"/>
          </a:xfrm>
        </p:spPr>
        <p:txBody>
          <a:bodyPr lIns="0" tIns="0" rIns="0" bIns="0" anchor="t" anchorCtr="0">
            <a:noAutofit/>
          </a:bodyPr>
          <a:lstStyle>
            <a:lvl1pPr algn="l">
              <a:lnSpc>
                <a:spcPts val="10000"/>
              </a:lnSpc>
              <a:defRPr sz="11000" spc="-500" baseline="0">
                <a:solidFill>
                  <a:schemeClr val="bg1"/>
                </a:solidFill>
              </a:defRPr>
            </a:lvl1pPr>
          </a:lstStyle>
          <a:p>
            <a:r>
              <a:rPr lang="sv-SE" dirty="0"/>
              <a:t>Rubrik</a:t>
            </a:r>
          </a:p>
        </p:txBody>
      </p:sp>
      <p:sp>
        <p:nvSpPr>
          <p:cNvPr id="20" name="Platshållare för innehåll 19" descr="Dårrad">
            <a:extLst>
              <a:ext uri="{FF2B5EF4-FFF2-40B4-BE49-F238E27FC236}">
                <a16:creationId xmlns:a16="http://schemas.microsoft.com/office/drawing/2014/main" id="{FA9C8239-CB13-B444-8477-853F3E9C0C3B}"/>
              </a:ext>
            </a:extLst>
          </p:cNvPr>
          <p:cNvSpPr>
            <a:spLocks noGrp="1"/>
          </p:cNvSpPr>
          <p:nvPr>
            <p:ph sz="quarter" idx="13" hasCustomPrompt="1"/>
          </p:nvPr>
        </p:nvSpPr>
        <p:spPr>
          <a:xfrm>
            <a:off x="612051" y="700881"/>
            <a:ext cx="7615237" cy="792797"/>
          </a:xfrm>
        </p:spPr>
        <p:txBody>
          <a:bodyPr lIns="36000">
            <a:noAutofit/>
          </a:bodyPr>
          <a:lstStyle>
            <a:lvl1pPr marL="0" indent="0">
              <a:buFontTx/>
              <a:buNone/>
              <a:defRPr sz="6000" spc="-150">
                <a:solidFill>
                  <a:schemeClr val="accent1"/>
                </a:solidFill>
              </a:defRPr>
            </a:lvl1pPr>
          </a:lstStyle>
          <a:p>
            <a:r>
              <a:rPr lang="sv-SE" dirty="0" err="1"/>
              <a:t>Dårrad</a:t>
            </a:r>
            <a:endParaRPr lang="sv-SE" dirty="0"/>
          </a:p>
        </p:txBody>
      </p:sp>
      <p:pic>
        <p:nvPicPr>
          <p:cNvPr id="4" name="Bildobjekt 3" descr="En våg med fyra linjer i olika gradienter av orange. Under står logotyper för: Försäkringskassan, Arbetsförmedlningen, Sveriges Kommuner och Regioner samt Socialstyrelsen. Tillsammans bildar de Finsam.">
            <a:extLst>
              <a:ext uri="{FF2B5EF4-FFF2-40B4-BE49-F238E27FC236}">
                <a16:creationId xmlns:a16="http://schemas.microsoft.com/office/drawing/2014/main" id="{04A5011F-64C5-A24A-8CBD-B9CBD51D8A11}"/>
              </a:ext>
            </a:extLst>
          </p:cNvPr>
          <p:cNvPicPr>
            <a:picLocks noChangeAspect="1"/>
          </p:cNvPicPr>
          <p:nvPr userDrawn="1"/>
        </p:nvPicPr>
        <p:blipFill>
          <a:blip r:embed="rId2"/>
          <a:stretch>
            <a:fillRect/>
          </a:stretch>
        </p:blipFill>
        <p:spPr>
          <a:xfrm>
            <a:off x="0" y="5156200"/>
            <a:ext cx="12192000" cy="1701800"/>
          </a:xfrm>
          <a:prstGeom prst="rect">
            <a:avLst/>
          </a:prstGeom>
        </p:spPr>
      </p:pic>
      <p:pic>
        <p:nvPicPr>
          <p:cNvPr id="8" name="Bildobjekt 7">
            <a:extLst>
              <a:ext uri="{FF2B5EF4-FFF2-40B4-BE49-F238E27FC236}">
                <a16:creationId xmlns:a16="http://schemas.microsoft.com/office/drawing/2014/main" id="{DA2D40C3-39DE-A247-8033-3D420660F22F}"/>
              </a:ext>
            </a:extLst>
          </p:cNvPr>
          <p:cNvPicPr>
            <a:picLocks noChangeAspect="1"/>
          </p:cNvPicPr>
          <p:nvPr userDrawn="1"/>
        </p:nvPicPr>
        <p:blipFill>
          <a:blip r:embed="rId3"/>
          <a:srcRect/>
          <a:stretch/>
        </p:blipFill>
        <p:spPr>
          <a:xfrm>
            <a:off x="701965" y="4624662"/>
            <a:ext cx="3860798" cy="580993"/>
          </a:xfrm>
          <a:prstGeom prst="rect">
            <a:avLst/>
          </a:prstGeom>
        </p:spPr>
      </p:pic>
    </p:spTree>
    <p:extLst>
      <p:ext uri="{BB962C8B-B14F-4D97-AF65-F5344CB8AC3E}">
        <p14:creationId xmlns:p14="http://schemas.microsoft.com/office/powerpoint/2010/main" val="4255673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rtsida mörk – egna logotyper">
    <p:bg>
      <p:bgPr>
        <a:solidFill>
          <a:schemeClr val="tx1"/>
        </a:solidFill>
        <a:effectLst/>
      </p:bgPr>
    </p:bg>
    <p:spTree>
      <p:nvGrpSpPr>
        <p:cNvPr id="1" name=""/>
        <p:cNvGrpSpPr/>
        <p:nvPr/>
      </p:nvGrpSpPr>
      <p:grpSpPr>
        <a:xfrm>
          <a:off x="0" y="0"/>
          <a:ext cx="0" cy="0"/>
          <a:chOff x="0" y="0"/>
          <a:chExt cx="0" cy="0"/>
        </a:xfrm>
      </p:grpSpPr>
      <p:sp>
        <p:nvSpPr>
          <p:cNvPr id="2" name="Rubrik 1" descr="Rubrik">
            <a:extLst>
              <a:ext uri="{FF2B5EF4-FFF2-40B4-BE49-F238E27FC236}">
                <a16:creationId xmlns:a16="http://schemas.microsoft.com/office/drawing/2014/main" id="{A2572C13-3610-D948-AE1E-45BBA02234D1}"/>
              </a:ext>
            </a:extLst>
          </p:cNvPr>
          <p:cNvSpPr>
            <a:spLocks noGrp="1"/>
          </p:cNvSpPr>
          <p:nvPr>
            <p:ph type="ctrTitle" hasCustomPrompt="1"/>
          </p:nvPr>
        </p:nvSpPr>
        <p:spPr>
          <a:xfrm>
            <a:off x="593896" y="1652344"/>
            <a:ext cx="7614920" cy="2789577"/>
          </a:xfrm>
        </p:spPr>
        <p:txBody>
          <a:bodyPr lIns="0" tIns="0" rIns="0" bIns="0" anchor="t" anchorCtr="0">
            <a:noAutofit/>
          </a:bodyPr>
          <a:lstStyle>
            <a:lvl1pPr algn="l">
              <a:lnSpc>
                <a:spcPts val="10000"/>
              </a:lnSpc>
              <a:defRPr sz="11000" spc="-500" baseline="0">
                <a:solidFill>
                  <a:schemeClr val="bg1"/>
                </a:solidFill>
              </a:defRPr>
            </a:lvl1pPr>
          </a:lstStyle>
          <a:p>
            <a:r>
              <a:rPr lang="sv-SE" dirty="0"/>
              <a:t>Rubrik</a:t>
            </a:r>
          </a:p>
        </p:txBody>
      </p:sp>
      <p:sp>
        <p:nvSpPr>
          <p:cNvPr id="20" name="Platshållare för innehåll 19" descr="Dårrad">
            <a:extLst>
              <a:ext uri="{FF2B5EF4-FFF2-40B4-BE49-F238E27FC236}">
                <a16:creationId xmlns:a16="http://schemas.microsoft.com/office/drawing/2014/main" id="{FA9C8239-CB13-B444-8477-853F3E9C0C3B}"/>
              </a:ext>
            </a:extLst>
          </p:cNvPr>
          <p:cNvSpPr>
            <a:spLocks noGrp="1"/>
          </p:cNvSpPr>
          <p:nvPr>
            <p:ph sz="quarter" idx="13" hasCustomPrompt="1"/>
          </p:nvPr>
        </p:nvSpPr>
        <p:spPr>
          <a:xfrm>
            <a:off x="612051" y="700881"/>
            <a:ext cx="7615237" cy="792797"/>
          </a:xfrm>
        </p:spPr>
        <p:txBody>
          <a:bodyPr lIns="36000">
            <a:noAutofit/>
          </a:bodyPr>
          <a:lstStyle>
            <a:lvl1pPr marL="0" indent="0">
              <a:buFontTx/>
              <a:buNone/>
              <a:defRPr sz="6000" spc="-150">
                <a:solidFill>
                  <a:schemeClr val="accent1"/>
                </a:solidFill>
              </a:defRPr>
            </a:lvl1pPr>
          </a:lstStyle>
          <a:p>
            <a:r>
              <a:rPr lang="sv-SE" dirty="0" err="1"/>
              <a:t>Dårrad</a:t>
            </a:r>
            <a:endParaRPr lang="sv-SE" dirty="0"/>
          </a:p>
        </p:txBody>
      </p:sp>
      <p:pic>
        <p:nvPicPr>
          <p:cNvPr id="6" name="Bildobjekt 5">
            <a:extLst>
              <a:ext uri="{FF2B5EF4-FFF2-40B4-BE49-F238E27FC236}">
                <a16:creationId xmlns:a16="http://schemas.microsoft.com/office/drawing/2014/main" id="{5120A77B-D574-DF48-83E4-26095CC0AC40}"/>
              </a:ext>
            </a:extLst>
          </p:cNvPr>
          <p:cNvPicPr>
            <a:picLocks noChangeAspect="1"/>
          </p:cNvPicPr>
          <p:nvPr userDrawn="1"/>
        </p:nvPicPr>
        <p:blipFill>
          <a:blip r:embed="rId2"/>
          <a:srcRect/>
          <a:stretch/>
        </p:blipFill>
        <p:spPr>
          <a:xfrm>
            <a:off x="701966" y="4885651"/>
            <a:ext cx="3860795" cy="362340"/>
          </a:xfrm>
          <a:prstGeom prst="rect">
            <a:avLst/>
          </a:prstGeom>
        </p:spPr>
      </p:pic>
      <p:pic>
        <p:nvPicPr>
          <p:cNvPr id="7" name="Bildobjekt 6">
            <a:extLst>
              <a:ext uri="{FF2B5EF4-FFF2-40B4-BE49-F238E27FC236}">
                <a16:creationId xmlns:a16="http://schemas.microsoft.com/office/drawing/2014/main" id="{572D16BA-3C7C-C449-840D-1403B08F06E4}"/>
              </a:ext>
            </a:extLst>
          </p:cNvPr>
          <p:cNvPicPr>
            <a:picLocks noChangeAspect="1"/>
          </p:cNvPicPr>
          <p:nvPr userDrawn="1"/>
        </p:nvPicPr>
        <p:blipFill>
          <a:blip r:embed="rId3"/>
          <a:srcRect/>
          <a:stretch/>
        </p:blipFill>
        <p:spPr>
          <a:xfrm>
            <a:off x="0" y="5032953"/>
            <a:ext cx="12192000" cy="1435100"/>
          </a:xfrm>
          <a:prstGeom prst="rect">
            <a:avLst/>
          </a:prstGeom>
        </p:spPr>
      </p:pic>
      <p:sp>
        <p:nvSpPr>
          <p:cNvPr id="9" name="Rektangel 8">
            <a:extLst>
              <a:ext uri="{FF2B5EF4-FFF2-40B4-BE49-F238E27FC236}">
                <a16:creationId xmlns:a16="http://schemas.microsoft.com/office/drawing/2014/main" id="{81B83451-F9E0-8545-AAA1-8A1A1EEF42C6}"/>
              </a:ext>
            </a:extLst>
          </p:cNvPr>
          <p:cNvSpPr/>
          <p:nvPr userDrawn="1"/>
        </p:nvSpPr>
        <p:spPr>
          <a:xfrm>
            <a:off x="0" y="6358467"/>
            <a:ext cx="12192000" cy="499533"/>
          </a:xfrm>
          <a:prstGeom prst="rect">
            <a:avLst/>
          </a:prstGeom>
          <a:solidFill>
            <a:schemeClr val="lt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6" name="Platshållare för innehåll 7">
            <a:extLst>
              <a:ext uri="{FF2B5EF4-FFF2-40B4-BE49-F238E27FC236}">
                <a16:creationId xmlns:a16="http://schemas.microsoft.com/office/drawing/2014/main" id="{E50F8A38-5825-F94D-B114-CB853A3C4DD9}"/>
              </a:ext>
            </a:extLst>
          </p:cNvPr>
          <p:cNvSpPr>
            <a:spLocks noGrp="1"/>
          </p:cNvSpPr>
          <p:nvPr>
            <p:ph sz="quarter" idx="14" hasCustomPrompt="1"/>
          </p:nvPr>
        </p:nvSpPr>
        <p:spPr>
          <a:xfrm>
            <a:off x="593725" y="6357938"/>
            <a:ext cx="1658408" cy="288925"/>
          </a:xfrm>
        </p:spPr>
        <p:txBody>
          <a:bodyPr>
            <a:noAutofit/>
          </a:bodyPr>
          <a:lstStyle>
            <a:lvl1pPr marL="0" marR="0" indent="0" algn="l" defTabSz="914400" rtl="0" eaLnBrk="1" fontAlgn="auto" latinLnBrk="0" hangingPunct="1">
              <a:lnSpc>
                <a:spcPct val="100000"/>
              </a:lnSpc>
              <a:spcBef>
                <a:spcPts val="1200"/>
              </a:spcBef>
              <a:spcAft>
                <a:spcPts val="0"/>
              </a:spcAft>
              <a:buClrTx/>
              <a:buSzTx/>
              <a:buFontTx/>
              <a:buNone/>
              <a:tabLst/>
              <a:defRPr sz="1000">
                <a:solidFill>
                  <a:schemeClr val="tx2"/>
                </a:solidFill>
              </a:defRPr>
            </a:lvl1pPr>
          </a:lstStyle>
          <a:p>
            <a:pPr marL="0" marR="0" lvl="0" indent="0" algn="l" defTabSz="914400" rtl="0" eaLnBrk="1" fontAlgn="auto" latinLnBrk="0" hangingPunct="1">
              <a:lnSpc>
                <a:spcPct val="100000"/>
              </a:lnSpc>
              <a:spcBef>
                <a:spcPts val="1200"/>
              </a:spcBef>
              <a:spcAft>
                <a:spcPts val="0"/>
              </a:spcAft>
              <a:buClrTx/>
              <a:buSzTx/>
              <a:buFontTx/>
              <a:buNone/>
              <a:tabLst/>
              <a:defRPr/>
            </a:pPr>
            <a:r>
              <a:rPr lang="sv-SE" dirty="0"/>
              <a:t>Logotyp</a:t>
            </a:r>
          </a:p>
        </p:txBody>
      </p:sp>
      <p:sp>
        <p:nvSpPr>
          <p:cNvPr id="17" name="Platshållare för innehåll 7">
            <a:extLst>
              <a:ext uri="{FF2B5EF4-FFF2-40B4-BE49-F238E27FC236}">
                <a16:creationId xmlns:a16="http://schemas.microsoft.com/office/drawing/2014/main" id="{7CFA901B-7104-0741-9E4A-59BEFD29B43E}"/>
              </a:ext>
            </a:extLst>
          </p:cNvPr>
          <p:cNvSpPr>
            <a:spLocks noGrp="1"/>
          </p:cNvSpPr>
          <p:nvPr>
            <p:ph sz="quarter" idx="15" hasCustomPrompt="1"/>
          </p:nvPr>
        </p:nvSpPr>
        <p:spPr>
          <a:xfrm>
            <a:off x="2414059" y="6357938"/>
            <a:ext cx="1658408" cy="288925"/>
          </a:xfrm>
        </p:spPr>
        <p:txBody>
          <a:bodyPr>
            <a:noAutofit/>
          </a:bodyPr>
          <a:lstStyle>
            <a:lvl1pPr marL="0" marR="0" indent="0" algn="l" defTabSz="914400" rtl="0" eaLnBrk="1" fontAlgn="auto" latinLnBrk="0" hangingPunct="1">
              <a:lnSpc>
                <a:spcPct val="100000"/>
              </a:lnSpc>
              <a:spcBef>
                <a:spcPts val="1200"/>
              </a:spcBef>
              <a:spcAft>
                <a:spcPts val="0"/>
              </a:spcAft>
              <a:buClrTx/>
              <a:buSzTx/>
              <a:buFontTx/>
              <a:buNone/>
              <a:tabLst/>
              <a:defRPr sz="1000">
                <a:solidFill>
                  <a:schemeClr val="tx2"/>
                </a:solidFill>
              </a:defRPr>
            </a:lvl1pPr>
          </a:lstStyle>
          <a:p>
            <a:pPr lvl="0"/>
            <a:r>
              <a:rPr lang="sv-SE" dirty="0"/>
              <a:t>Logotyp</a:t>
            </a:r>
          </a:p>
        </p:txBody>
      </p:sp>
      <p:sp>
        <p:nvSpPr>
          <p:cNvPr id="18" name="Platshållare för innehåll 7">
            <a:extLst>
              <a:ext uri="{FF2B5EF4-FFF2-40B4-BE49-F238E27FC236}">
                <a16:creationId xmlns:a16="http://schemas.microsoft.com/office/drawing/2014/main" id="{5F0E8BE2-9C99-6C49-ADC8-E73C8B8BBCC2}"/>
              </a:ext>
            </a:extLst>
          </p:cNvPr>
          <p:cNvSpPr>
            <a:spLocks noGrp="1"/>
          </p:cNvSpPr>
          <p:nvPr>
            <p:ph sz="quarter" idx="16" hasCustomPrompt="1"/>
          </p:nvPr>
        </p:nvSpPr>
        <p:spPr>
          <a:xfrm>
            <a:off x="4234393" y="6357938"/>
            <a:ext cx="1658408" cy="288925"/>
          </a:xfrm>
        </p:spPr>
        <p:txBody>
          <a:bodyPr>
            <a:noAutofit/>
          </a:bodyPr>
          <a:lstStyle>
            <a:lvl1pPr marL="0" indent="0">
              <a:buFontTx/>
              <a:buNone/>
              <a:defRPr sz="1000">
                <a:solidFill>
                  <a:schemeClr val="tx2"/>
                </a:solidFill>
              </a:defRPr>
            </a:lvl1pPr>
          </a:lstStyle>
          <a:p>
            <a:pPr lvl="0"/>
            <a:r>
              <a:rPr lang="sv-SE" dirty="0"/>
              <a:t>Logotyp</a:t>
            </a:r>
          </a:p>
        </p:txBody>
      </p:sp>
      <p:sp>
        <p:nvSpPr>
          <p:cNvPr id="19" name="Platshållare för innehåll 7">
            <a:extLst>
              <a:ext uri="{FF2B5EF4-FFF2-40B4-BE49-F238E27FC236}">
                <a16:creationId xmlns:a16="http://schemas.microsoft.com/office/drawing/2014/main" id="{970B8E2A-F85F-9148-BAF6-12FCCC93B4D7}"/>
              </a:ext>
            </a:extLst>
          </p:cNvPr>
          <p:cNvSpPr>
            <a:spLocks noGrp="1"/>
          </p:cNvSpPr>
          <p:nvPr>
            <p:ph sz="quarter" idx="17" hasCustomPrompt="1"/>
          </p:nvPr>
        </p:nvSpPr>
        <p:spPr>
          <a:xfrm>
            <a:off x="6063193" y="6357938"/>
            <a:ext cx="1658408" cy="288925"/>
          </a:xfrm>
        </p:spPr>
        <p:txBody>
          <a:bodyPr>
            <a:noAutofit/>
          </a:bodyPr>
          <a:lstStyle>
            <a:lvl1pPr marL="0" indent="0">
              <a:buFontTx/>
              <a:buNone/>
              <a:defRPr sz="1000">
                <a:solidFill>
                  <a:schemeClr val="tx2"/>
                </a:solidFill>
              </a:defRPr>
            </a:lvl1pPr>
          </a:lstStyle>
          <a:p>
            <a:pPr lvl="0"/>
            <a:r>
              <a:rPr lang="sv-SE" dirty="0"/>
              <a:t>Logotyp</a:t>
            </a:r>
          </a:p>
        </p:txBody>
      </p:sp>
      <p:sp>
        <p:nvSpPr>
          <p:cNvPr id="21" name="Platshållare för innehåll 7">
            <a:extLst>
              <a:ext uri="{FF2B5EF4-FFF2-40B4-BE49-F238E27FC236}">
                <a16:creationId xmlns:a16="http://schemas.microsoft.com/office/drawing/2014/main" id="{D9BF8FF4-BF67-4A43-AE7E-6E6FF44E2F7A}"/>
              </a:ext>
            </a:extLst>
          </p:cNvPr>
          <p:cNvSpPr>
            <a:spLocks noGrp="1"/>
          </p:cNvSpPr>
          <p:nvPr>
            <p:ph sz="quarter" idx="18" hasCustomPrompt="1"/>
          </p:nvPr>
        </p:nvSpPr>
        <p:spPr>
          <a:xfrm>
            <a:off x="7908926" y="6357938"/>
            <a:ext cx="1658408" cy="288925"/>
          </a:xfrm>
        </p:spPr>
        <p:txBody>
          <a:bodyPr>
            <a:noAutofit/>
          </a:bodyPr>
          <a:lstStyle>
            <a:lvl1pPr marL="0" indent="0">
              <a:buFontTx/>
              <a:buNone/>
              <a:defRPr sz="1000">
                <a:solidFill>
                  <a:schemeClr val="tx2"/>
                </a:solidFill>
              </a:defRPr>
            </a:lvl1pPr>
          </a:lstStyle>
          <a:p>
            <a:pPr lvl="0"/>
            <a:r>
              <a:rPr lang="sv-SE" dirty="0"/>
              <a:t>Logotyp</a:t>
            </a:r>
          </a:p>
        </p:txBody>
      </p:sp>
      <p:sp>
        <p:nvSpPr>
          <p:cNvPr id="22" name="Platshållare för innehåll 7">
            <a:extLst>
              <a:ext uri="{FF2B5EF4-FFF2-40B4-BE49-F238E27FC236}">
                <a16:creationId xmlns:a16="http://schemas.microsoft.com/office/drawing/2014/main" id="{C840CE65-646D-7F4F-A987-B8ADB6FE90BE}"/>
              </a:ext>
            </a:extLst>
          </p:cNvPr>
          <p:cNvSpPr>
            <a:spLocks noGrp="1"/>
          </p:cNvSpPr>
          <p:nvPr>
            <p:ph sz="quarter" idx="19" hasCustomPrompt="1"/>
          </p:nvPr>
        </p:nvSpPr>
        <p:spPr>
          <a:xfrm>
            <a:off x="9737726" y="6357938"/>
            <a:ext cx="1658408" cy="288925"/>
          </a:xfrm>
        </p:spPr>
        <p:txBody>
          <a:bodyPr>
            <a:noAutofit/>
          </a:bodyPr>
          <a:lstStyle>
            <a:lvl1pPr marL="0" indent="0">
              <a:buFontTx/>
              <a:buNone/>
              <a:defRPr sz="1000">
                <a:solidFill>
                  <a:schemeClr val="tx2"/>
                </a:solidFill>
              </a:defRPr>
            </a:lvl1pPr>
          </a:lstStyle>
          <a:p>
            <a:pPr lvl="0"/>
            <a:r>
              <a:rPr lang="sv-SE" dirty="0"/>
              <a:t>Logotyp</a:t>
            </a:r>
          </a:p>
        </p:txBody>
      </p:sp>
    </p:spTree>
    <p:extLst>
      <p:ext uri="{BB962C8B-B14F-4D97-AF65-F5344CB8AC3E}">
        <p14:creationId xmlns:p14="http://schemas.microsoft.com/office/powerpoint/2010/main" val="2077445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och illustration mörk">
    <p:spTree>
      <p:nvGrpSpPr>
        <p:cNvPr id="1" name=""/>
        <p:cNvGrpSpPr/>
        <p:nvPr/>
      </p:nvGrpSpPr>
      <p:grpSpPr>
        <a:xfrm>
          <a:off x="0" y="0"/>
          <a:ext cx="0" cy="0"/>
          <a:chOff x="0" y="0"/>
          <a:chExt cx="0" cy="0"/>
        </a:xfrm>
      </p:grpSpPr>
      <p:sp>
        <p:nvSpPr>
          <p:cNvPr id="2" name="Rubrik 1" descr="Rubrik">
            <a:extLst>
              <a:ext uri="{FF2B5EF4-FFF2-40B4-BE49-F238E27FC236}">
                <a16:creationId xmlns:a16="http://schemas.microsoft.com/office/drawing/2014/main" id="{A2572C13-3610-D948-AE1E-45BBA02234D1}"/>
              </a:ext>
            </a:extLst>
          </p:cNvPr>
          <p:cNvSpPr>
            <a:spLocks noGrp="1"/>
          </p:cNvSpPr>
          <p:nvPr>
            <p:ph type="ctrTitle" hasCustomPrompt="1"/>
          </p:nvPr>
        </p:nvSpPr>
        <p:spPr>
          <a:xfrm>
            <a:off x="3879273" y="717139"/>
            <a:ext cx="7451667" cy="750102"/>
          </a:xfrm>
        </p:spPr>
        <p:txBody>
          <a:bodyPr anchor="t" anchorCtr="0">
            <a:noAutofit/>
          </a:bodyPr>
          <a:lstStyle>
            <a:lvl1pPr algn="l">
              <a:defRPr sz="4800" spc="-150">
                <a:solidFill>
                  <a:schemeClr val="accent1"/>
                </a:solidFill>
              </a:defRPr>
            </a:lvl1pPr>
          </a:lstStyle>
          <a:p>
            <a:r>
              <a:rPr lang="sv-SE" dirty="0" err="1"/>
              <a:t>Lorem</a:t>
            </a:r>
            <a:r>
              <a:rPr lang="sv-SE" dirty="0"/>
              <a:t> </a:t>
            </a:r>
            <a:r>
              <a:rPr lang="sv-SE" dirty="0" err="1"/>
              <a:t>ipsum</a:t>
            </a:r>
            <a:r>
              <a:rPr lang="sv-SE" dirty="0"/>
              <a:t> </a:t>
            </a:r>
            <a:r>
              <a:rPr lang="sv-SE" dirty="0" err="1"/>
              <a:t>Lorem</a:t>
            </a:r>
            <a:endParaRPr lang="sv-SE" dirty="0"/>
          </a:p>
        </p:txBody>
      </p:sp>
      <p:sp>
        <p:nvSpPr>
          <p:cNvPr id="3" name="Underrubrik 2" descr="Text">
            <a:extLst>
              <a:ext uri="{FF2B5EF4-FFF2-40B4-BE49-F238E27FC236}">
                <a16:creationId xmlns:a16="http://schemas.microsoft.com/office/drawing/2014/main" id="{4EEEF225-0091-2A49-A0D8-50575A5EB2E8}"/>
              </a:ext>
            </a:extLst>
          </p:cNvPr>
          <p:cNvSpPr>
            <a:spLocks noGrp="1"/>
          </p:cNvSpPr>
          <p:nvPr>
            <p:ph type="subTitle" idx="1" hasCustomPrompt="1"/>
          </p:nvPr>
        </p:nvSpPr>
        <p:spPr>
          <a:xfrm>
            <a:off x="3879273" y="1562572"/>
            <a:ext cx="7451667" cy="2872740"/>
          </a:xfrm>
        </p:spPr>
        <p:txBody>
          <a:bodyPr rIns="90000">
            <a:noAutofit/>
          </a:bodyPr>
          <a:lstStyle>
            <a:lvl1pPr marL="0" indent="0" algn="l">
              <a:buNone/>
              <a:defRPr sz="2800" spc="-5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Ipsum</a:t>
            </a:r>
            <a:r>
              <a:rPr lang="sv-SE" dirty="0"/>
              <a:t> </a:t>
            </a:r>
            <a:r>
              <a:rPr lang="sv-SE" dirty="0" err="1"/>
              <a:t>dolor</a:t>
            </a:r>
            <a:r>
              <a:rPr lang="sv-SE" dirty="0"/>
              <a:t> </a:t>
            </a:r>
            <a:r>
              <a:rPr lang="sv-SE" dirty="0" err="1"/>
              <a:t>sit</a:t>
            </a:r>
            <a:r>
              <a:rPr lang="sv-SE" dirty="0"/>
              <a:t> </a:t>
            </a:r>
            <a:r>
              <a:rPr lang="sv-SE" dirty="0" err="1"/>
              <a:t>amet</a:t>
            </a:r>
            <a:r>
              <a:rPr lang="sv-SE" dirty="0"/>
              <a:t>, </a:t>
            </a:r>
            <a:r>
              <a:rPr lang="sv-SE" dirty="0" err="1"/>
              <a:t>Lorem</a:t>
            </a:r>
            <a:r>
              <a:rPr lang="sv-SE" dirty="0"/>
              <a:t> </a:t>
            </a:r>
            <a:r>
              <a:rPr lang="sv-SE" dirty="0" err="1"/>
              <a:t>ipsum</a:t>
            </a:r>
            <a:r>
              <a:rPr lang="sv-SE" dirty="0"/>
              <a:t> </a:t>
            </a:r>
            <a:r>
              <a:rPr lang="sv-SE" dirty="0" err="1"/>
              <a:t>dolor</a:t>
            </a:r>
            <a:r>
              <a:rPr lang="sv-SE" dirty="0"/>
              <a:t> </a:t>
            </a:r>
            <a:r>
              <a:rPr lang="sv-SE" dirty="0" err="1"/>
              <a:t>sit</a:t>
            </a:r>
            <a:r>
              <a:rPr lang="sv-SE" dirty="0"/>
              <a:t> </a:t>
            </a:r>
            <a:r>
              <a:rPr lang="sv-SE" dirty="0" err="1"/>
              <a:t>amet</a:t>
            </a:r>
            <a:r>
              <a:rPr lang="sv-SE" dirty="0"/>
              <a:t>, </a:t>
            </a:r>
          </a:p>
        </p:txBody>
      </p:sp>
      <p:sp>
        <p:nvSpPr>
          <p:cNvPr id="9" name="Platshållare för innehåll 8" descr="Illustration">
            <a:extLst>
              <a:ext uri="{FF2B5EF4-FFF2-40B4-BE49-F238E27FC236}">
                <a16:creationId xmlns:a16="http://schemas.microsoft.com/office/drawing/2014/main" id="{14DB1550-8AA9-7A4C-9925-5067266ADF9E}"/>
              </a:ext>
            </a:extLst>
          </p:cNvPr>
          <p:cNvSpPr>
            <a:spLocks noGrp="1"/>
          </p:cNvSpPr>
          <p:nvPr>
            <p:ph sz="quarter" idx="10" hasCustomPrompt="1"/>
          </p:nvPr>
        </p:nvSpPr>
        <p:spPr>
          <a:xfrm>
            <a:off x="701964" y="811712"/>
            <a:ext cx="2924175" cy="3623599"/>
          </a:xfrm>
        </p:spPr>
        <p:txBody>
          <a:bodyPr>
            <a:normAutofit/>
          </a:bodyPr>
          <a:lstStyle>
            <a:lvl1pPr marL="0" indent="0">
              <a:buNone/>
              <a:defRPr sz="1800"/>
            </a:lvl1pPr>
          </a:lstStyle>
          <a:p>
            <a:r>
              <a:rPr lang="sv-SE" dirty="0"/>
              <a:t>Illustration</a:t>
            </a:r>
          </a:p>
        </p:txBody>
      </p:sp>
      <p:pic>
        <p:nvPicPr>
          <p:cNvPr id="8" name="Bildobjekt 7">
            <a:extLst>
              <a:ext uri="{FF2B5EF4-FFF2-40B4-BE49-F238E27FC236}">
                <a16:creationId xmlns:a16="http://schemas.microsoft.com/office/drawing/2014/main" id="{6B8370C0-0BDE-DC45-B8E9-9217095113F8}"/>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5753100"/>
            <a:ext cx="12192000" cy="1104900"/>
          </a:xfrm>
          <a:prstGeom prst="rect">
            <a:avLst/>
          </a:prstGeom>
        </p:spPr>
      </p:pic>
      <p:pic>
        <p:nvPicPr>
          <p:cNvPr id="11" name="Bildobjekt 10">
            <a:extLst>
              <a:ext uri="{FF2B5EF4-FFF2-40B4-BE49-F238E27FC236}">
                <a16:creationId xmlns:a16="http://schemas.microsoft.com/office/drawing/2014/main" id="{6381104B-CCCC-DC44-993D-980E8A9B0864}"/>
              </a:ext>
            </a:extLst>
          </p:cNvPr>
          <p:cNvPicPr>
            <a:picLocks noChangeAspect="1"/>
          </p:cNvPicPr>
          <p:nvPr userDrawn="1"/>
        </p:nvPicPr>
        <p:blipFill>
          <a:blip r:embed="rId3"/>
          <a:srcRect/>
          <a:stretch/>
        </p:blipFill>
        <p:spPr>
          <a:xfrm>
            <a:off x="701966" y="5575300"/>
            <a:ext cx="2307931" cy="216602"/>
          </a:xfrm>
          <a:prstGeom prst="rect">
            <a:avLst/>
          </a:prstGeom>
        </p:spPr>
      </p:pic>
    </p:spTree>
    <p:extLst>
      <p:ext uri="{BB962C8B-B14F-4D97-AF65-F5344CB8AC3E}">
        <p14:creationId xmlns:p14="http://schemas.microsoft.com/office/powerpoint/2010/main" val="552241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 och punktlista mörk">
    <p:spTree>
      <p:nvGrpSpPr>
        <p:cNvPr id="1" name=""/>
        <p:cNvGrpSpPr/>
        <p:nvPr/>
      </p:nvGrpSpPr>
      <p:grpSpPr>
        <a:xfrm>
          <a:off x="0" y="0"/>
          <a:ext cx="0" cy="0"/>
          <a:chOff x="0" y="0"/>
          <a:chExt cx="0" cy="0"/>
        </a:xfrm>
      </p:grpSpPr>
      <p:sp>
        <p:nvSpPr>
          <p:cNvPr id="2" name="Rubrik 1" descr="Rubrik">
            <a:extLst>
              <a:ext uri="{FF2B5EF4-FFF2-40B4-BE49-F238E27FC236}">
                <a16:creationId xmlns:a16="http://schemas.microsoft.com/office/drawing/2014/main" id="{E46A2EEB-AE20-134C-A324-6A6DB19FF8A7}"/>
              </a:ext>
            </a:extLst>
          </p:cNvPr>
          <p:cNvSpPr>
            <a:spLocks noGrp="1"/>
          </p:cNvSpPr>
          <p:nvPr>
            <p:ph type="title"/>
          </p:nvPr>
        </p:nvSpPr>
        <p:spPr>
          <a:xfrm>
            <a:off x="665020" y="725085"/>
            <a:ext cx="10515600" cy="715328"/>
          </a:xfrm>
        </p:spPr>
        <p:txBody>
          <a:bodyPr/>
          <a:lstStyle>
            <a:lvl1pPr>
              <a:defRPr>
                <a:solidFill>
                  <a:schemeClr val="accent1"/>
                </a:solidFill>
              </a:defRPr>
            </a:lvl1pPr>
          </a:lstStyle>
          <a:p>
            <a:r>
              <a:rPr lang="sv-SE" dirty="0"/>
              <a:t>Klicka här för att ändra mall för rubrikformat</a:t>
            </a:r>
          </a:p>
        </p:txBody>
      </p:sp>
      <p:sp>
        <p:nvSpPr>
          <p:cNvPr id="3" name="Platshållare för innehåll 2" descr="Punktlista">
            <a:extLst>
              <a:ext uri="{FF2B5EF4-FFF2-40B4-BE49-F238E27FC236}">
                <a16:creationId xmlns:a16="http://schemas.microsoft.com/office/drawing/2014/main" id="{59D23C23-AB3D-9E4C-A428-C4FDC4E2F166}"/>
              </a:ext>
            </a:extLst>
          </p:cNvPr>
          <p:cNvSpPr>
            <a:spLocks noGrp="1"/>
          </p:cNvSpPr>
          <p:nvPr>
            <p:ph idx="1"/>
          </p:nvPr>
        </p:nvSpPr>
        <p:spPr>
          <a:xfrm>
            <a:off x="692728" y="1569183"/>
            <a:ext cx="10515600" cy="3447415"/>
          </a:xfrm>
        </p:spPr>
        <p:txBody>
          <a:bodyPr/>
          <a:lstStyle>
            <a:lvl1pPr>
              <a:defRPr spc="-100"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8" name="Bildobjekt 7">
            <a:extLst>
              <a:ext uri="{FF2B5EF4-FFF2-40B4-BE49-F238E27FC236}">
                <a16:creationId xmlns:a16="http://schemas.microsoft.com/office/drawing/2014/main" id="{4663DE16-3D91-9A4E-9D34-E740E406AC5A}"/>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5753100"/>
            <a:ext cx="12192000" cy="1104900"/>
          </a:xfrm>
          <a:prstGeom prst="rect">
            <a:avLst/>
          </a:prstGeom>
        </p:spPr>
      </p:pic>
      <p:pic>
        <p:nvPicPr>
          <p:cNvPr id="9" name="Bildobjekt 8">
            <a:extLst>
              <a:ext uri="{FF2B5EF4-FFF2-40B4-BE49-F238E27FC236}">
                <a16:creationId xmlns:a16="http://schemas.microsoft.com/office/drawing/2014/main" id="{CCE1DD5E-B1F6-AD4D-BB5C-0B7913B702FF}"/>
              </a:ext>
            </a:extLst>
          </p:cNvPr>
          <p:cNvPicPr>
            <a:picLocks noChangeAspect="1"/>
          </p:cNvPicPr>
          <p:nvPr userDrawn="1"/>
        </p:nvPicPr>
        <p:blipFill>
          <a:blip r:embed="rId3"/>
          <a:srcRect/>
          <a:stretch/>
        </p:blipFill>
        <p:spPr>
          <a:xfrm>
            <a:off x="701966" y="5575300"/>
            <a:ext cx="2307931" cy="216602"/>
          </a:xfrm>
          <a:prstGeom prst="rect">
            <a:avLst/>
          </a:prstGeom>
        </p:spPr>
      </p:pic>
    </p:spTree>
    <p:extLst>
      <p:ext uri="{BB962C8B-B14F-4D97-AF65-F5344CB8AC3E}">
        <p14:creationId xmlns:p14="http://schemas.microsoft.com/office/powerpoint/2010/main" val="432421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ubrik och 2 punktlistor mörk">
    <p:spTree>
      <p:nvGrpSpPr>
        <p:cNvPr id="1" name=""/>
        <p:cNvGrpSpPr/>
        <p:nvPr/>
      </p:nvGrpSpPr>
      <p:grpSpPr>
        <a:xfrm>
          <a:off x="0" y="0"/>
          <a:ext cx="0" cy="0"/>
          <a:chOff x="0" y="0"/>
          <a:chExt cx="0" cy="0"/>
        </a:xfrm>
      </p:grpSpPr>
      <p:sp>
        <p:nvSpPr>
          <p:cNvPr id="2" name="Rubrik 1" descr="Rubrik">
            <a:extLst>
              <a:ext uri="{FF2B5EF4-FFF2-40B4-BE49-F238E27FC236}">
                <a16:creationId xmlns:a16="http://schemas.microsoft.com/office/drawing/2014/main" id="{E46A2EEB-AE20-134C-A324-6A6DB19FF8A7}"/>
              </a:ext>
            </a:extLst>
          </p:cNvPr>
          <p:cNvSpPr>
            <a:spLocks noGrp="1"/>
          </p:cNvSpPr>
          <p:nvPr>
            <p:ph type="title"/>
          </p:nvPr>
        </p:nvSpPr>
        <p:spPr>
          <a:xfrm>
            <a:off x="665020" y="725085"/>
            <a:ext cx="10515600" cy="715328"/>
          </a:xfrm>
        </p:spPr>
        <p:txBody>
          <a:bodyPr/>
          <a:lstStyle>
            <a:lvl1pPr>
              <a:defRPr>
                <a:solidFill>
                  <a:schemeClr val="accent1"/>
                </a:solidFill>
              </a:defRPr>
            </a:lvl1pPr>
          </a:lstStyle>
          <a:p>
            <a:r>
              <a:rPr lang="sv-SE" dirty="0"/>
              <a:t>Klicka här för att ändra mall för rubrikformat</a:t>
            </a:r>
          </a:p>
        </p:txBody>
      </p:sp>
      <p:sp>
        <p:nvSpPr>
          <p:cNvPr id="8" name="Platshållare för innehåll 2" descr="Punktlista">
            <a:extLst>
              <a:ext uri="{FF2B5EF4-FFF2-40B4-BE49-F238E27FC236}">
                <a16:creationId xmlns:a16="http://schemas.microsoft.com/office/drawing/2014/main" id="{5EA81929-6E7B-3146-800E-081002E622C0}"/>
              </a:ext>
            </a:extLst>
          </p:cNvPr>
          <p:cNvSpPr>
            <a:spLocks noGrp="1"/>
          </p:cNvSpPr>
          <p:nvPr>
            <p:ph idx="1"/>
          </p:nvPr>
        </p:nvSpPr>
        <p:spPr>
          <a:xfrm>
            <a:off x="701962" y="1496481"/>
            <a:ext cx="4886037" cy="3447415"/>
          </a:xfrm>
        </p:spPr>
        <p:txBody>
          <a:bodyPr>
            <a:noAutofit/>
          </a:bodyPr>
          <a:lstStyle>
            <a:lvl1pPr>
              <a:defRPr sz="2800" spc="-50" baseline="0"/>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9" name="Platshållare för innehåll 2" descr="Punktlista">
            <a:extLst>
              <a:ext uri="{FF2B5EF4-FFF2-40B4-BE49-F238E27FC236}">
                <a16:creationId xmlns:a16="http://schemas.microsoft.com/office/drawing/2014/main" id="{CBD613D0-E45A-704A-B49D-E64D890DB275}"/>
              </a:ext>
            </a:extLst>
          </p:cNvPr>
          <p:cNvSpPr>
            <a:spLocks noGrp="1"/>
          </p:cNvSpPr>
          <p:nvPr>
            <p:ph idx="10"/>
          </p:nvPr>
        </p:nvSpPr>
        <p:spPr>
          <a:xfrm>
            <a:off x="5975926" y="1496481"/>
            <a:ext cx="4886037" cy="3447415"/>
          </a:xfrm>
        </p:spPr>
        <p:txBody>
          <a:bodyPr>
            <a:noAutofit/>
          </a:bodyPr>
          <a:lstStyle>
            <a:lvl1pPr>
              <a:defRPr sz="2800" spc="-50" baseline="0"/>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11" name="Bildobjekt 10">
            <a:extLst>
              <a:ext uri="{FF2B5EF4-FFF2-40B4-BE49-F238E27FC236}">
                <a16:creationId xmlns:a16="http://schemas.microsoft.com/office/drawing/2014/main" id="{FDA88F46-C45C-2441-A274-B564CD5A31C8}"/>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5753100"/>
            <a:ext cx="12192000" cy="1104900"/>
          </a:xfrm>
          <a:prstGeom prst="rect">
            <a:avLst/>
          </a:prstGeom>
        </p:spPr>
      </p:pic>
      <p:pic>
        <p:nvPicPr>
          <p:cNvPr id="12" name="Bildobjekt 11">
            <a:extLst>
              <a:ext uri="{FF2B5EF4-FFF2-40B4-BE49-F238E27FC236}">
                <a16:creationId xmlns:a16="http://schemas.microsoft.com/office/drawing/2014/main" id="{E49F330D-C643-5741-A1FB-DC7CAB1C64D6}"/>
              </a:ext>
            </a:extLst>
          </p:cNvPr>
          <p:cNvPicPr>
            <a:picLocks noChangeAspect="1"/>
          </p:cNvPicPr>
          <p:nvPr userDrawn="1"/>
        </p:nvPicPr>
        <p:blipFill>
          <a:blip r:embed="rId3"/>
          <a:srcRect/>
          <a:stretch/>
        </p:blipFill>
        <p:spPr>
          <a:xfrm>
            <a:off x="701966" y="5575300"/>
            <a:ext cx="2307931" cy="216602"/>
          </a:xfrm>
          <a:prstGeom prst="rect">
            <a:avLst/>
          </a:prstGeom>
        </p:spPr>
      </p:pic>
    </p:spTree>
    <p:extLst>
      <p:ext uri="{BB962C8B-B14F-4D97-AF65-F5344CB8AC3E}">
        <p14:creationId xmlns:p14="http://schemas.microsoft.com/office/powerpoint/2010/main" val="203963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och illustration diskret">
    <p:bg>
      <p:bgPr>
        <a:solidFill>
          <a:schemeClr val="bg1"/>
        </a:solidFill>
        <a:effectLst/>
      </p:bgPr>
    </p:bg>
    <p:spTree>
      <p:nvGrpSpPr>
        <p:cNvPr id="1" name=""/>
        <p:cNvGrpSpPr/>
        <p:nvPr/>
      </p:nvGrpSpPr>
      <p:grpSpPr>
        <a:xfrm>
          <a:off x="0" y="0"/>
          <a:ext cx="0" cy="0"/>
          <a:chOff x="0" y="0"/>
          <a:chExt cx="0" cy="0"/>
        </a:xfrm>
      </p:grpSpPr>
      <p:sp>
        <p:nvSpPr>
          <p:cNvPr id="2" name="Rubrik 1" descr="Rubrik">
            <a:extLst>
              <a:ext uri="{FF2B5EF4-FFF2-40B4-BE49-F238E27FC236}">
                <a16:creationId xmlns:a16="http://schemas.microsoft.com/office/drawing/2014/main" id="{A2572C13-3610-D948-AE1E-45BBA02234D1}"/>
              </a:ext>
            </a:extLst>
          </p:cNvPr>
          <p:cNvSpPr>
            <a:spLocks noGrp="1"/>
          </p:cNvSpPr>
          <p:nvPr>
            <p:ph type="ctrTitle" hasCustomPrompt="1"/>
          </p:nvPr>
        </p:nvSpPr>
        <p:spPr>
          <a:xfrm>
            <a:off x="3842329" y="715965"/>
            <a:ext cx="7345680" cy="811714"/>
          </a:xfrm>
        </p:spPr>
        <p:txBody>
          <a:bodyPr anchor="t" anchorCtr="0">
            <a:noAutofit/>
          </a:bodyPr>
          <a:lstStyle>
            <a:lvl1pPr algn="l">
              <a:defRPr sz="4800" spc="-200" baseline="0">
                <a:solidFill>
                  <a:schemeClr val="accent1"/>
                </a:solidFill>
              </a:defRPr>
            </a:lvl1pPr>
          </a:lstStyle>
          <a:p>
            <a:r>
              <a:rPr lang="sv-SE" dirty="0" err="1"/>
              <a:t>Lorem</a:t>
            </a:r>
            <a:r>
              <a:rPr lang="sv-SE" dirty="0"/>
              <a:t> </a:t>
            </a:r>
            <a:r>
              <a:rPr lang="sv-SE" dirty="0" err="1"/>
              <a:t>ipsum</a:t>
            </a:r>
            <a:r>
              <a:rPr lang="sv-SE" dirty="0"/>
              <a:t> </a:t>
            </a:r>
            <a:r>
              <a:rPr lang="sv-SE" dirty="0" err="1"/>
              <a:t>Lorem</a:t>
            </a:r>
            <a:endParaRPr lang="sv-SE" dirty="0"/>
          </a:p>
        </p:txBody>
      </p:sp>
      <p:sp>
        <p:nvSpPr>
          <p:cNvPr id="3" name="Underrubrik 2" descr="Text">
            <a:extLst>
              <a:ext uri="{FF2B5EF4-FFF2-40B4-BE49-F238E27FC236}">
                <a16:creationId xmlns:a16="http://schemas.microsoft.com/office/drawing/2014/main" id="{4EEEF225-0091-2A49-A0D8-50575A5EB2E8}"/>
              </a:ext>
            </a:extLst>
          </p:cNvPr>
          <p:cNvSpPr>
            <a:spLocks noGrp="1"/>
          </p:cNvSpPr>
          <p:nvPr>
            <p:ph type="subTitle" idx="1" hasCustomPrompt="1"/>
          </p:nvPr>
        </p:nvSpPr>
        <p:spPr>
          <a:xfrm>
            <a:off x="3860801" y="1509206"/>
            <a:ext cx="7345680" cy="2872740"/>
          </a:xfrm>
        </p:spPr>
        <p:txBody>
          <a:bodyPr rIns="90000">
            <a:noAutofit/>
          </a:bodyPr>
          <a:lstStyle>
            <a:lvl1pPr marL="0" marR="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sz="2800" spc="-5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a:pPr>
            <a:r>
              <a:rPr lang="sv-SE" dirty="0" err="1"/>
              <a:t>Ipsum</a:t>
            </a:r>
            <a:r>
              <a:rPr lang="sv-SE" dirty="0"/>
              <a:t> </a:t>
            </a:r>
            <a:r>
              <a:rPr lang="sv-SE" dirty="0" err="1"/>
              <a:t>dolor</a:t>
            </a:r>
            <a:r>
              <a:rPr lang="sv-SE" dirty="0"/>
              <a:t> </a:t>
            </a:r>
            <a:r>
              <a:rPr lang="sv-SE" dirty="0" err="1"/>
              <a:t>sit</a:t>
            </a:r>
            <a:r>
              <a:rPr lang="sv-SE" dirty="0"/>
              <a:t> </a:t>
            </a:r>
            <a:r>
              <a:rPr lang="sv-SE" dirty="0" err="1"/>
              <a:t>amet</a:t>
            </a:r>
            <a:r>
              <a:rPr lang="sv-SE" dirty="0"/>
              <a:t>, </a:t>
            </a:r>
            <a:r>
              <a:rPr lang="sv-SE" dirty="0" err="1"/>
              <a:t>Lorem</a:t>
            </a:r>
            <a:r>
              <a:rPr lang="sv-SE" dirty="0"/>
              <a:t> </a:t>
            </a:r>
            <a:r>
              <a:rPr lang="sv-SE" dirty="0" err="1"/>
              <a:t>ipsum</a:t>
            </a:r>
            <a:r>
              <a:rPr lang="sv-SE" dirty="0"/>
              <a:t> </a:t>
            </a:r>
            <a:r>
              <a:rPr lang="sv-SE" dirty="0" err="1"/>
              <a:t>dolor</a:t>
            </a:r>
            <a:r>
              <a:rPr lang="sv-SE" dirty="0"/>
              <a:t> </a:t>
            </a:r>
            <a:r>
              <a:rPr lang="sv-SE" dirty="0" err="1"/>
              <a:t>sit</a:t>
            </a:r>
            <a:endParaRPr lang="sv-SE" dirty="0"/>
          </a:p>
        </p:txBody>
      </p:sp>
      <p:sp>
        <p:nvSpPr>
          <p:cNvPr id="9" name="Platshållare för innehåll 8" descr="Illustration">
            <a:extLst>
              <a:ext uri="{FF2B5EF4-FFF2-40B4-BE49-F238E27FC236}">
                <a16:creationId xmlns:a16="http://schemas.microsoft.com/office/drawing/2014/main" id="{14DB1550-8AA9-7A4C-9925-5067266ADF9E}"/>
              </a:ext>
            </a:extLst>
          </p:cNvPr>
          <p:cNvSpPr>
            <a:spLocks noGrp="1"/>
          </p:cNvSpPr>
          <p:nvPr>
            <p:ph sz="quarter" idx="10" hasCustomPrompt="1"/>
          </p:nvPr>
        </p:nvSpPr>
        <p:spPr>
          <a:xfrm>
            <a:off x="701963" y="811713"/>
            <a:ext cx="2924176" cy="3570233"/>
          </a:xfrm>
        </p:spPr>
        <p:txBody>
          <a:bodyPr>
            <a:normAutofit/>
          </a:bodyPr>
          <a:lstStyle>
            <a:lvl1pPr marL="0" indent="0">
              <a:buNone/>
              <a:defRPr sz="1800"/>
            </a:lvl1pPr>
          </a:lstStyle>
          <a:p>
            <a:r>
              <a:rPr lang="sv-SE" dirty="0"/>
              <a:t>Illustration</a:t>
            </a:r>
          </a:p>
        </p:txBody>
      </p:sp>
      <p:pic>
        <p:nvPicPr>
          <p:cNvPr id="7" name="Bildobjekt 6">
            <a:extLst>
              <a:ext uri="{FF2B5EF4-FFF2-40B4-BE49-F238E27FC236}">
                <a16:creationId xmlns:a16="http://schemas.microsoft.com/office/drawing/2014/main" id="{DC26AFDD-3A17-9449-976E-C6DDF349B31E}"/>
              </a:ext>
              <a:ext uri="{C183D7F6-B498-43B3-948B-1728B52AA6E4}">
                <adec:decorative xmlns:adec="http://schemas.microsoft.com/office/drawing/2017/decorative" val="1"/>
              </a:ext>
            </a:extLst>
          </p:cNvPr>
          <p:cNvPicPr>
            <a:picLocks noChangeAspect="1"/>
          </p:cNvPicPr>
          <p:nvPr userDrawn="1"/>
        </p:nvPicPr>
        <p:blipFill rotWithShape="1">
          <a:blip r:embed="rId2"/>
          <a:srcRect b="11504"/>
          <a:stretch/>
        </p:blipFill>
        <p:spPr>
          <a:xfrm>
            <a:off x="0" y="5587999"/>
            <a:ext cx="12192000" cy="1270001"/>
          </a:xfrm>
          <a:prstGeom prst="rect">
            <a:avLst/>
          </a:prstGeom>
        </p:spPr>
      </p:pic>
      <p:pic>
        <p:nvPicPr>
          <p:cNvPr id="10" name="Bildobjekt 9">
            <a:extLst>
              <a:ext uri="{FF2B5EF4-FFF2-40B4-BE49-F238E27FC236}">
                <a16:creationId xmlns:a16="http://schemas.microsoft.com/office/drawing/2014/main" id="{13083D0D-3207-924B-942F-2C2DFADFDD2E}"/>
              </a:ext>
            </a:extLst>
          </p:cNvPr>
          <p:cNvPicPr>
            <a:picLocks noChangeAspect="1"/>
          </p:cNvPicPr>
          <p:nvPr userDrawn="1"/>
        </p:nvPicPr>
        <p:blipFill>
          <a:blip r:embed="rId3"/>
          <a:srcRect/>
          <a:stretch/>
        </p:blipFill>
        <p:spPr>
          <a:xfrm>
            <a:off x="701966" y="5575300"/>
            <a:ext cx="2307931" cy="216602"/>
          </a:xfrm>
          <a:prstGeom prst="rect">
            <a:avLst/>
          </a:prstGeom>
        </p:spPr>
      </p:pic>
    </p:spTree>
    <p:extLst>
      <p:ext uri="{BB962C8B-B14F-4D97-AF65-F5344CB8AC3E}">
        <p14:creationId xmlns:p14="http://schemas.microsoft.com/office/powerpoint/2010/main" val="605909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utan punkter mörk">
    <p:bg>
      <p:bgPr>
        <a:solidFill>
          <a:schemeClr val="tx2"/>
        </a:solidFill>
        <a:effectLst/>
      </p:bgPr>
    </p:bg>
    <p:spTree>
      <p:nvGrpSpPr>
        <p:cNvPr id="1" name=""/>
        <p:cNvGrpSpPr/>
        <p:nvPr/>
      </p:nvGrpSpPr>
      <p:grpSpPr>
        <a:xfrm>
          <a:off x="0" y="0"/>
          <a:ext cx="0" cy="0"/>
          <a:chOff x="0" y="0"/>
          <a:chExt cx="0" cy="0"/>
        </a:xfrm>
      </p:grpSpPr>
      <p:sp>
        <p:nvSpPr>
          <p:cNvPr id="2" name="Rubrik 1" descr="Rubrik">
            <a:extLst>
              <a:ext uri="{FF2B5EF4-FFF2-40B4-BE49-F238E27FC236}">
                <a16:creationId xmlns:a16="http://schemas.microsoft.com/office/drawing/2014/main" id="{A2572C13-3610-D948-AE1E-45BBA02234D1}"/>
              </a:ext>
            </a:extLst>
          </p:cNvPr>
          <p:cNvSpPr>
            <a:spLocks noGrp="1"/>
          </p:cNvSpPr>
          <p:nvPr>
            <p:ph type="ctrTitle" hasCustomPrompt="1"/>
          </p:nvPr>
        </p:nvSpPr>
        <p:spPr>
          <a:xfrm>
            <a:off x="665019" y="717066"/>
            <a:ext cx="9296950" cy="743390"/>
          </a:xfrm>
        </p:spPr>
        <p:txBody>
          <a:bodyPr anchor="t" anchorCtr="0">
            <a:noAutofit/>
          </a:bodyPr>
          <a:lstStyle>
            <a:lvl1pPr algn="l">
              <a:defRPr sz="4800" spc="-200" baseline="0">
                <a:solidFill>
                  <a:schemeClr val="accent1"/>
                </a:solidFill>
              </a:defRPr>
            </a:lvl1pPr>
          </a:lstStyle>
          <a:p>
            <a:r>
              <a:rPr lang="sv-SE" dirty="0" err="1"/>
              <a:t>Lorem</a:t>
            </a:r>
            <a:r>
              <a:rPr lang="sv-SE" dirty="0"/>
              <a:t> </a:t>
            </a:r>
            <a:r>
              <a:rPr lang="sv-SE" dirty="0" err="1"/>
              <a:t>ipsum</a:t>
            </a:r>
            <a:r>
              <a:rPr lang="sv-SE" dirty="0"/>
              <a:t> </a:t>
            </a:r>
            <a:r>
              <a:rPr lang="sv-SE" dirty="0" err="1"/>
              <a:t>Lorem</a:t>
            </a:r>
            <a:endParaRPr lang="sv-SE" dirty="0"/>
          </a:p>
        </p:txBody>
      </p:sp>
      <p:sp>
        <p:nvSpPr>
          <p:cNvPr id="3" name="Underrubrik 2" descr="Text">
            <a:extLst>
              <a:ext uri="{FF2B5EF4-FFF2-40B4-BE49-F238E27FC236}">
                <a16:creationId xmlns:a16="http://schemas.microsoft.com/office/drawing/2014/main" id="{4EEEF225-0091-2A49-A0D8-50575A5EB2E8}"/>
              </a:ext>
            </a:extLst>
          </p:cNvPr>
          <p:cNvSpPr>
            <a:spLocks noGrp="1"/>
          </p:cNvSpPr>
          <p:nvPr>
            <p:ph type="subTitle" idx="1" hasCustomPrompt="1"/>
          </p:nvPr>
        </p:nvSpPr>
        <p:spPr>
          <a:xfrm>
            <a:off x="683491" y="1513678"/>
            <a:ext cx="7325392" cy="3516690"/>
          </a:xfrm>
        </p:spPr>
        <p:txBody>
          <a:bodyPr rIns="90000">
            <a:noAutofit/>
          </a:bodyPr>
          <a:lstStyle>
            <a:lvl1pPr marL="0" indent="0" algn="l">
              <a:buNone/>
              <a:defRPr sz="2800" spc="-5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Ipsum</a:t>
            </a:r>
            <a:r>
              <a:rPr lang="sv-SE" dirty="0"/>
              <a:t> </a:t>
            </a:r>
            <a:r>
              <a:rPr lang="sv-SE" dirty="0" err="1"/>
              <a:t>dolor</a:t>
            </a:r>
            <a:r>
              <a:rPr lang="sv-SE" dirty="0"/>
              <a:t> </a:t>
            </a:r>
            <a:r>
              <a:rPr lang="sv-SE" dirty="0" err="1"/>
              <a:t>sit</a:t>
            </a:r>
            <a:r>
              <a:rPr lang="sv-SE" dirty="0"/>
              <a:t> </a:t>
            </a:r>
            <a:r>
              <a:rPr lang="sv-SE" dirty="0" err="1"/>
              <a:t>amet</a:t>
            </a:r>
            <a:r>
              <a:rPr lang="sv-SE" dirty="0"/>
              <a:t>, </a:t>
            </a:r>
            <a:r>
              <a:rPr lang="sv-SE" dirty="0" err="1"/>
              <a:t>Lorem</a:t>
            </a:r>
            <a:r>
              <a:rPr lang="sv-SE" dirty="0"/>
              <a:t> </a:t>
            </a:r>
            <a:r>
              <a:rPr lang="sv-SE" dirty="0" err="1"/>
              <a:t>ipsum</a:t>
            </a:r>
            <a:r>
              <a:rPr lang="sv-SE" dirty="0"/>
              <a:t> </a:t>
            </a:r>
            <a:r>
              <a:rPr lang="sv-SE" dirty="0" err="1"/>
              <a:t>dolor</a:t>
            </a:r>
            <a:r>
              <a:rPr lang="sv-SE" dirty="0"/>
              <a:t> </a:t>
            </a:r>
            <a:r>
              <a:rPr lang="sv-SE" dirty="0" err="1"/>
              <a:t>sit</a:t>
            </a:r>
            <a:r>
              <a:rPr lang="sv-SE" dirty="0"/>
              <a:t> </a:t>
            </a:r>
            <a:r>
              <a:rPr lang="sv-SE" dirty="0" err="1"/>
              <a:t>amet</a:t>
            </a:r>
            <a:r>
              <a:rPr lang="sv-SE" dirty="0"/>
              <a:t>, </a:t>
            </a:r>
          </a:p>
        </p:txBody>
      </p:sp>
      <p:pic>
        <p:nvPicPr>
          <p:cNvPr id="7" name="Bildobjekt 6">
            <a:extLst>
              <a:ext uri="{FF2B5EF4-FFF2-40B4-BE49-F238E27FC236}">
                <a16:creationId xmlns:a16="http://schemas.microsoft.com/office/drawing/2014/main" id="{9D8A594F-6E6C-214B-8D15-351A1A726C0C}"/>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5753100"/>
            <a:ext cx="12192000" cy="1104900"/>
          </a:xfrm>
          <a:prstGeom prst="rect">
            <a:avLst/>
          </a:prstGeom>
        </p:spPr>
      </p:pic>
      <p:pic>
        <p:nvPicPr>
          <p:cNvPr id="9" name="Bildobjekt 8">
            <a:extLst>
              <a:ext uri="{FF2B5EF4-FFF2-40B4-BE49-F238E27FC236}">
                <a16:creationId xmlns:a16="http://schemas.microsoft.com/office/drawing/2014/main" id="{8C9AE9F0-F0BA-894C-94CC-1700A4CE4C89}"/>
              </a:ext>
            </a:extLst>
          </p:cNvPr>
          <p:cNvPicPr>
            <a:picLocks noChangeAspect="1"/>
          </p:cNvPicPr>
          <p:nvPr userDrawn="1"/>
        </p:nvPicPr>
        <p:blipFill>
          <a:blip r:embed="rId3"/>
          <a:srcRect/>
          <a:stretch/>
        </p:blipFill>
        <p:spPr>
          <a:xfrm>
            <a:off x="701966" y="5575300"/>
            <a:ext cx="2307931" cy="216602"/>
          </a:xfrm>
          <a:prstGeom prst="rect">
            <a:avLst/>
          </a:prstGeom>
        </p:spPr>
      </p:pic>
    </p:spTree>
    <p:extLst>
      <p:ext uri="{BB962C8B-B14F-4D97-AF65-F5344CB8AC3E}">
        <p14:creationId xmlns:p14="http://schemas.microsoft.com/office/powerpoint/2010/main" val="2993394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ildsida negativ logotyp">
    <p:bg>
      <p:bgPr>
        <a:solidFill>
          <a:schemeClr val="tx2"/>
        </a:solidFill>
        <a:effectLst/>
      </p:bgPr>
    </p:bg>
    <p:spTree>
      <p:nvGrpSpPr>
        <p:cNvPr id="1" name=""/>
        <p:cNvGrpSpPr/>
        <p:nvPr/>
      </p:nvGrpSpPr>
      <p:grpSpPr>
        <a:xfrm>
          <a:off x="0" y="0"/>
          <a:ext cx="0" cy="0"/>
          <a:chOff x="0" y="0"/>
          <a:chExt cx="0" cy="0"/>
        </a:xfrm>
      </p:grpSpPr>
      <p:sp>
        <p:nvSpPr>
          <p:cNvPr id="6" name="Platshållare för bild 5" descr="Fotografi&#10;">
            <a:extLst>
              <a:ext uri="{FF2B5EF4-FFF2-40B4-BE49-F238E27FC236}">
                <a16:creationId xmlns:a16="http://schemas.microsoft.com/office/drawing/2014/main" id="{FCD0AEEB-50A2-F14E-A4BB-EC5B9EC685E6}"/>
              </a:ext>
            </a:extLst>
          </p:cNvPr>
          <p:cNvSpPr>
            <a:spLocks noGrp="1"/>
          </p:cNvSpPr>
          <p:nvPr>
            <p:ph type="pic" sz="quarter" idx="10"/>
          </p:nvPr>
        </p:nvSpPr>
        <p:spPr>
          <a:xfrm>
            <a:off x="0" y="0"/>
            <a:ext cx="12192000" cy="6858000"/>
          </a:xfrm>
        </p:spPr>
        <p:txBody>
          <a:bodyPr/>
          <a:lstStyle/>
          <a:p>
            <a:endParaRPr lang="sv-SE" dirty="0"/>
          </a:p>
        </p:txBody>
      </p:sp>
      <p:sp>
        <p:nvSpPr>
          <p:cNvPr id="9" name="Platshållare för innehåll 19" descr="Rubrik">
            <a:extLst>
              <a:ext uri="{FF2B5EF4-FFF2-40B4-BE49-F238E27FC236}">
                <a16:creationId xmlns:a16="http://schemas.microsoft.com/office/drawing/2014/main" id="{81F5EFA6-FF3B-8B48-81F8-E6C406BD79E1}"/>
              </a:ext>
            </a:extLst>
          </p:cNvPr>
          <p:cNvSpPr>
            <a:spLocks noGrp="1"/>
          </p:cNvSpPr>
          <p:nvPr>
            <p:ph sz="quarter" idx="13" hasCustomPrompt="1"/>
          </p:nvPr>
        </p:nvSpPr>
        <p:spPr>
          <a:xfrm>
            <a:off x="612048" y="693170"/>
            <a:ext cx="7035661" cy="792797"/>
          </a:xfrm>
        </p:spPr>
        <p:txBody>
          <a:bodyPr lIns="36000">
            <a:noAutofit/>
          </a:bodyPr>
          <a:lstStyle>
            <a:lvl1pPr marL="0" indent="0">
              <a:buFontTx/>
              <a:buNone/>
              <a:defRPr sz="6000" spc="-150">
                <a:solidFill>
                  <a:schemeClr val="bg1"/>
                </a:solidFill>
              </a:defRPr>
            </a:lvl1pPr>
          </a:lstStyle>
          <a:p>
            <a:r>
              <a:rPr lang="sv-SE" dirty="0"/>
              <a:t>Eventuell bildrubrik</a:t>
            </a:r>
          </a:p>
        </p:txBody>
      </p:sp>
      <p:sp>
        <p:nvSpPr>
          <p:cNvPr id="8" name="Platshållare för innehåll 14">
            <a:extLst>
              <a:ext uri="{FF2B5EF4-FFF2-40B4-BE49-F238E27FC236}">
                <a16:creationId xmlns:a16="http://schemas.microsoft.com/office/drawing/2014/main" id="{9F0662B2-17A2-D34C-988F-1EDF31297384}"/>
              </a:ext>
            </a:extLst>
          </p:cNvPr>
          <p:cNvSpPr>
            <a:spLocks noGrp="1"/>
          </p:cNvSpPr>
          <p:nvPr>
            <p:ph sz="quarter" idx="15"/>
          </p:nvPr>
        </p:nvSpPr>
        <p:spPr>
          <a:xfrm>
            <a:off x="700617" y="5575300"/>
            <a:ext cx="2319338" cy="211667"/>
          </a:xfrm>
          <a:blipFill>
            <a:blip r:embed="rId2"/>
            <a:stretch>
              <a:fillRect t="-1024" b="-1024"/>
            </a:stretch>
          </a:blipFill>
        </p:spPr>
        <p:txBody>
          <a:bodyPr>
            <a:normAutofit/>
          </a:bodyPr>
          <a:lstStyle>
            <a:lvl1pPr>
              <a:defRPr sz="100"/>
            </a:lvl1pPr>
          </a:lstStyle>
          <a:p>
            <a:pPr lvl="0"/>
            <a:endParaRPr lang="sv-SE" dirty="0"/>
          </a:p>
        </p:txBody>
      </p:sp>
      <p:sp>
        <p:nvSpPr>
          <p:cNvPr id="10" name="Platshållare för innehåll 3">
            <a:extLst>
              <a:ext uri="{FF2B5EF4-FFF2-40B4-BE49-F238E27FC236}">
                <a16:creationId xmlns:a16="http://schemas.microsoft.com/office/drawing/2014/main" id="{AE168939-24EA-0E4E-B0D7-2241BAB3A66F}"/>
              </a:ext>
            </a:extLst>
          </p:cNvPr>
          <p:cNvSpPr>
            <a:spLocks noGrp="1"/>
          </p:cNvSpPr>
          <p:nvPr>
            <p:ph sz="quarter" idx="16"/>
          </p:nvPr>
        </p:nvSpPr>
        <p:spPr>
          <a:xfrm>
            <a:off x="0" y="5740402"/>
            <a:ext cx="12192000" cy="1116000"/>
          </a:xfrm>
          <a:blipFill dpi="0" rotWithShape="1">
            <a:blip r:embed="rId3"/>
            <a:srcRect/>
            <a:stretch>
              <a:fillRect t="-1" b="117"/>
            </a:stretch>
          </a:blipFill>
        </p:spPr>
        <p:txBody>
          <a:bodyPr>
            <a:normAutofit/>
          </a:bodyPr>
          <a:lstStyle>
            <a:lvl1pPr>
              <a:defRPr sz="100"/>
            </a:lvl1pPr>
          </a:lstStyle>
          <a:p>
            <a:pPr lvl="0"/>
            <a:endParaRPr lang="sv-SE" dirty="0"/>
          </a:p>
        </p:txBody>
      </p:sp>
    </p:spTree>
    <p:extLst>
      <p:ext uri="{BB962C8B-B14F-4D97-AF65-F5344CB8AC3E}">
        <p14:creationId xmlns:p14="http://schemas.microsoft.com/office/powerpoint/2010/main" val="895421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vslutningssida mörk">
    <p:bg>
      <p:bgPr>
        <a:solidFill>
          <a:schemeClr val="tx2"/>
        </a:solidFill>
        <a:effectLst/>
      </p:bgPr>
    </p:bg>
    <p:spTree>
      <p:nvGrpSpPr>
        <p:cNvPr id="1" name=""/>
        <p:cNvGrpSpPr/>
        <p:nvPr/>
      </p:nvGrpSpPr>
      <p:grpSpPr>
        <a:xfrm>
          <a:off x="0" y="0"/>
          <a:ext cx="0" cy="0"/>
          <a:chOff x="0" y="0"/>
          <a:chExt cx="0" cy="0"/>
        </a:xfrm>
      </p:grpSpPr>
      <p:sp>
        <p:nvSpPr>
          <p:cNvPr id="9" name="Platshållare för innehåll 19" descr="Rubrik">
            <a:extLst>
              <a:ext uri="{FF2B5EF4-FFF2-40B4-BE49-F238E27FC236}">
                <a16:creationId xmlns:a16="http://schemas.microsoft.com/office/drawing/2014/main" id="{81F5EFA6-FF3B-8B48-81F8-E6C406BD79E1}"/>
              </a:ext>
            </a:extLst>
          </p:cNvPr>
          <p:cNvSpPr>
            <a:spLocks noGrp="1"/>
          </p:cNvSpPr>
          <p:nvPr>
            <p:ph sz="quarter" idx="13" hasCustomPrompt="1"/>
          </p:nvPr>
        </p:nvSpPr>
        <p:spPr>
          <a:xfrm>
            <a:off x="612048" y="693170"/>
            <a:ext cx="7035661" cy="792797"/>
          </a:xfrm>
        </p:spPr>
        <p:txBody>
          <a:bodyPr lIns="36000">
            <a:noAutofit/>
          </a:bodyPr>
          <a:lstStyle>
            <a:lvl1pPr marL="0" indent="0">
              <a:buFontTx/>
              <a:buNone/>
              <a:defRPr sz="6000" spc="-150">
                <a:solidFill>
                  <a:schemeClr val="accent1"/>
                </a:solidFill>
              </a:defRPr>
            </a:lvl1pPr>
          </a:lstStyle>
          <a:p>
            <a:r>
              <a:rPr lang="sv-SE" dirty="0"/>
              <a:t>Rubrik</a:t>
            </a:r>
          </a:p>
        </p:txBody>
      </p:sp>
      <p:sp>
        <p:nvSpPr>
          <p:cNvPr id="8" name="Underrubrik 2" descr="Text">
            <a:extLst>
              <a:ext uri="{FF2B5EF4-FFF2-40B4-BE49-F238E27FC236}">
                <a16:creationId xmlns:a16="http://schemas.microsoft.com/office/drawing/2014/main" id="{F60259B8-26C3-2841-A1CA-8A5D094B707D}"/>
              </a:ext>
            </a:extLst>
          </p:cNvPr>
          <p:cNvSpPr>
            <a:spLocks noGrp="1"/>
          </p:cNvSpPr>
          <p:nvPr>
            <p:ph type="subTitle" idx="1" hasCustomPrompt="1"/>
          </p:nvPr>
        </p:nvSpPr>
        <p:spPr>
          <a:xfrm>
            <a:off x="683491" y="2211088"/>
            <a:ext cx="7205146" cy="2136187"/>
          </a:xfrm>
        </p:spPr>
        <p:txBody>
          <a:bodyPr rIns="90000">
            <a:normAutofit/>
          </a:bodyPr>
          <a:lstStyle>
            <a:lvl1pPr marL="0" indent="0" algn="l">
              <a:buNone/>
              <a:defRPr sz="2800" spc="-5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Namn och kontaktuppgifter</a:t>
            </a:r>
          </a:p>
        </p:txBody>
      </p:sp>
      <p:pic>
        <p:nvPicPr>
          <p:cNvPr id="10" name="Bildobjekt 9">
            <a:extLst>
              <a:ext uri="{FF2B5EF4-FFF2-40B4-BE49-F238E27FC236}">
                <a16:creationId xmlns:a16="http://schemas.microsoft.com/office/drawing/2014/main" id="{3ACFC060-03A1-2647-B0FF-B624431A43F2}"/>
              </a:ext>
            </a:extLst>
          </p:cNvPr>
          <p:cNvPicPr>
            <a:picLocks noChangeAspect="1"/>
          </p:cNvPicPr>
          <p:nvPr userDrawn="1"/>
        </p:nvPicPr>
        <p:blipFill>
          <a:blip r:embed="rId2"/>
          <a:srcRect/>
          <a:stretch/>
        </p:blipFill>
        <p:spPr>
          <a:xfrm>
            <a:off x="701966" y="4885651"/>
            <a:ext cx="3860795" cy="362340"/>
          </a:xfrm>
          <a:prstGeom prst="rect">
            <a:avLst/>
          </a:prstGeom>
        </p:spPr>
      </p:pic>
      <p:pic>
        <p:nvPicPr>
          <p:cNvPr id="11" name="Bildobjekt 10">
            <a:extLst>
              <a:ext uri="{FF2B5EF4-FFF2-40B4-BE49-F238E27FC236}">
                <a16:creationId xmlns:a16="http://schemas.microsoft.com/office/drawing/2014/main" id="{FAF21EC1-5DDF-7C49-9AC9-A0E0ED197606}"/>
              </a:ext>
            </a:extLst>
          </p:cNvPr>
          <p:cNvPicPr>
            <a:picLocks noChangeAspect="1"/>
          </p:cNvPicPr>
          <p:nvPr userDrawn="1"/>
        </p:nvPicPr>
        <p:blipFill>
          <a:blip r:embed="rId3"/>
          <a:srcRect/>
          <a:stretch/>
        </p:blipFill>
        <p:spPr>
          <a:xfrm>
            <a:off x="0" y="5032953"/>
            <a:ext cx="12192000" cy="1435100"/>
          </a:xfrm>
          <a:prstGeom prst="rect">
            <a:avLst/>
          </a:prstGeom>
        </p:spPr>
      </p:pic>
      <p:sp>
        <p:nvSpPr>
          <p:cNvPr id="12" name="Rektangel 11">
            <a:extLst>
              <a:ext uri="{FF2B5EF4-FFF2-40B4-BE49-F238E27FC236}">
                <a16:creationId xmlns:a16="http://schemas.microsoft.com/office/drawing/2014/main" id="{BC4B4DAB-1B84-F74C-BC31-46E9D32AF081}"/>
              </a:ext>
            </a:extLst>
          </p:cNvPr>
          <p:cNvSpPr/>
          <p:nvPr userDrawn="1"/>
        </p:nvSpPr>
        <p:spPr>
          <a:xfrm>
            <a:off x="0" y="6358467"/>
            <a:ext cx="12192000" cy="499533"/>
          </a:xfrm>
          <a:prstGeom prst="rect">
            <a:avLst/>
          </a:prstGeom>
          <a:solidFill>
            <a:schemeClr val="lt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3" name="Platshållare för innehåll 7">
            <a:extLst>
              <a:ext uri="{FF2B5EF4-FFF2-40B4-BE49-F238E27FC236}">
                <a16:creationId xmlns:a16="http://schemas.microsoft.com/office/drawing/2014/main" id="{86AC4A55-69CB-D24D-8E31-3B3CE6BD7910}"/>
              </a:ext>
            </a:extLst>
          </p:cNvPr>
          <p:cNvSpPr>
            <a:spLocks noGrp="1"/>
          </p:cNvSpPr>
          <p:nvPr>
            <p:ph sz="quarter" idx="14" hasCustomPrompt="1"/>
          </p:nvPr>
        </p:nvSpPr>
        <p:spPr>
          <a:xfrm>
            <a:off x="593725" y="6357938"/>
            <a:ext cx="1658408" cy="288925"/>
          </a:xfrm>
        </p:spPr>
        <p:txBody>
          <a:bodyPr>
            <a:noAutofit/>
          </a:bodyPr>
          <a:lstStyle>
            <a:lvl1pPr marL="0" marR="0" indent="0" algn="l" defTabSz="914400" rtl="0" eaLnBrk="1" fontAlgn="auto" latinLnBrk="0" hangingPunct="1">
              <a:lnSpc>
                <a:spcPct val="100000"/>
              </a:lnSpc>
              <a:spcBef>
                <a:spcPts val="1200"/>
              </a:spcBef>
              <a:spcAft>
                <a:spcPts val="0"/>
              </a:spcAft>
              <a:buClrTx/>
              <a:buSzTx/>
              <a:buFontTx/>
              <a:buNone/>
              <a:tabLst/>
              <a:defRPr sz="1000">
                <a:solidFill>
                  <a:schemeClr val="tx2"/>
                </a:solidFill>
              </a:defRPr>
            </a:lvl1pPr>
          </a:lstStyle>
          <a:p>
            <a:pPr marL="0" marR="0" lvl="0" indent="0" algn="l" defTabSz="914400" rtl="0" eaLnBrk="1" fontAlgn="auto" latinLnBrk="0" hangingPunct="1">
              <a:lnSpc>
                <a:spcPct val="100000"/>
              </a:lnSpc>
              <a:spcBef>
                <a:spcPts val="1200"/>
              </a:spcBef>
              <a:spcAft>
                <a:spcPts val="0"/>
              </a:spcAft>
              <a:buClrTx/>
              <a:buSzTx/>
              <a:buFontTx/>
              <a:buNone/>
              <a:tabLst/>
              <a:defRPr/>
            </a:pPr>
            <a:r>
              <a:rPr lang="sv-SE" dirty="0"/>
              <a:t>Logotyp</a:t>
            </a:r>
          </a:p>
        </p:txBody>
      </p:sp>
      <p:sp>
        <p:nvSpPr>
          <p:cNvPr id="14" name="Platshållare för innehåll 7">
            <a:extLst>
              <a:ext uri="{FF2B5EF4-FFF2-40B4-BE49-F238E27FC236}">
                <a16:creationId xmlns:a16="http://schemas.microsoft.com/office/drawing/2014/main" id="{E2D602E3-F4BB-C241-8733-0988E19E2C3F}"/>
              </a:ext>
            </a:extLst>
          </p:cNvPr>
          <p:cNvSpPr>
            <a:spLocks noGrp="1"/>
          </p:cNvSpPr>
          <p:nvPr>
            <p:ph sz="quarter" idx="15" hasCustomPrompt="1"/>
          </p:nvPr>
        </p:nvSpPr>
        <p:spPr>
          <a:xfrm>
            <a:off x="2414059" y="6357938"/>
            <a:ext cx="1658408" cy="288925"/>
          </a:xfrm>
        </p:spPr>
        <p:txBody>
          <a:bodyPr>
            <a:noAutofit/>
          </a:bodyPr>
          <a:lstStyle>
            <a:lvl1pPr marL="0" marR="0" indent="0" algn="l" defTabSz="914400" rtl="0" eaLnBrk="1" fontAlgn="auto" latinLnBrk="0" hangingPunct="1">
              <a:lnSpc>
                <a:spcPct val="100000"/>
              </a:lnSpc>
              <a:spcBef>
                <a:spcPts val="1200"/>
              </a:spcBef>
              <a:spcAft>
                <a:spcPts val="0"/>
              </a:spcAft>
              <a:buClrTx/>
              <a:buSzTx/>
              <a:buFontTx/>
              <a:buNone/>
              <a:tabLst/>
              <a:defRPr sz="1000">
                <a:solidFill>
                  <a:schemeClr val="tx2"/>
                </a:solidFill>
              </a:defRPr>
            </a:lvl1pPr>
          </a:lstStyle>
          <a:p>
            <a:pPr lvl="0"/>
            <a:r>
              <a:rPr lang="sv-SE" dirty="0"/>
              <a:t>Logotyp</a:t>
            </a:r>
          </a:p>
        </p:txBody>
      </p:sp>
      <p:sp>
        <p:nvSpPr>
          <p:cNvPr id="15" name="Platshållare för innehåll 7">
            <a:extLst>
              <a:ext uri="{FF2B5EF4-FFF2-40B4-BE49-F238E27FC236}">
                <a16:creationId xmlns:a16="http://schemas.microsoft.com/office/drawing/2014/main" id="{4CE4B0A3-360B-9144-9BA6-7ECE846031EA}"/>
              </a:ext>
            </a:extLst>
          </p:cNvPr>
          <p:cNvSpPr>
            <a:spLocks noGrp="1"/>
          </p:cNvSpPr>
          <p:nvPr>
            <p:ph sz="quarter" idx="16" hasCustomPrompt="1"/>
          </p:nvPr>
        </p:nvSpPr>
        <p:spPr>
          <a:xfrm>
            <a:off x="4234393" y="6357938"/>
            <a:ext cx="1658408" cy="288925"/>
          </a:xfrm>
        </p:spPr>
        <p:txBody>
          <a:bodyPr>
            <a:noAutofit/>
          </a:bodyPr>
          <a:lstStyle>
            <a:lvl1pPr marL="0" indent="0">
              <a:buFontTx/>
              <a:buNone/>
              <a:defRPr sz="1000">
                <a:solidFill>
                  <a:schemeClr val="tx2"/>
                </a:solidFill>
              </a:defRPr>
            </a:lvl1pPr>
          </a:lstStyle>
          <a:p>
            <a:pPr lvl="0"/>
            <a:r>
              <a:rPr lang="sv-SE" dirty="0"/>
              <a:t>Logotyp</a:t>
            </a:r>
          </a:p>
        </p:txBody>
      </p:sp>
      <p:sp>
        <p:nvSpPr>
          <p:cNvPr id="16" name="Platshållare för innehåll 7">
            <a:extLst>
              <a:ext uri="{FF2B5EF4-FFF2-40B4-BE49-F238E27FC236}">
                <a16:creationId xmlns:a16="http://schemas.microsoft.com/office/drawing/2014/main" id="{A6B78591-014B-9F4D-9142-1F8F84A4160F}"/>
              </a:ext>
            </a:extLst>
          </p:cNvPr>
          <p:cNvSpPr>
            <a:spLocks noGrp="1"/>
          </p:cNvSpPr>
          <p:nvPr>
            <p:ph sz="quarter" idx="17" hasCustomPrompt="1"/>
          </p:nvPr>
        </p:nvSpPr>
        <p:spPr>
          <a:xfrm>
            <a:off x="6063193" y="6357938"/>
            <a:ext cx="1658408" cy="288925"/>
          </a:xfrm>
        </p:spPr>
        <p:txBody>
          <a:bodyPr>
            <a:noAutofit/>
          </a:bodyPr>
          <a:lstStyle>
            <a:lvl1pPr marL="0" indent="0">
              <a:buFontTx/>
              <a:buNone/>
              <a:defRPr sz="1000">
                <a:solidFill>
                  <a:schemeClr val="tx2"/>
                </a:solidFill>
              </a:defRPr>
            </a:lvl1pPr>
          </a:lstStyle>
          <a:p>
            <a:pPr lvl="0"/>
            <a:r>
              <a:rPr lang="sv-SE" dirty="0"/>
              <a:t>Logotyp</a:t>
            </a:r>
          </a:p>
        </p:txBody>
      </p:sp>
      <p:sp>
        <p:nvSpPr>
          <p:cNvPr id="17" name="Platshållare för innehåll 7">
            <a:extLst>
              <a:ext uri="{FF2B5EF4-FFF2-40B4-BE49-F238E27FC236}">
                <a16:creationId xmlns:a16="http://schemas.microsoft.com/office/drawing/2014/main" id="{EA1FC6A3-4DC0-EF4C-B261-34D487737367}"/>
              </a:ext>
            </a:extLst>
          </p:cNvPr>
          <p:cNvSpPr>
            <a:spLocks noGrp="1"/>
          </p:cNvSpPr>
          <p:nvPr>
            <p:ph sz="quarter" idx="18" hasCustomPrompt="1"/>
          </p:nvPr>
        </p:nvSpPr>
        <p:spPr>
          <a:xfrm>
            <a:off x="7908926" y="6357938"/>
            <a:ext cx="1658408" cy="288925"/>
          </a:xfrm>
        </p:spPr>
        <p:txBody>
          <a:bodyPr>
            <a:noAutofit/>
          </a:bodyPr>
          <a:lstStyle>
            <a:lvl1pPr marL="0" indent="0">
              <a:buFontTx/>
              <a:buNone/>
              <a:defRPr sz="1000">
                <a:solidFill>
                  <a:schemeClr val="tx2"/>
                </a:solidFill>
              </a:defRPr>
            </a:lvl1pPr>
          </a:lstStyle>
          <a:p>
            <a:pPr lvl="0"/>
            <a:r>
              <a:rPr lang="sv-SE" dirty="0"/>
              <a:t>Logotyp</a:t>
            </a:r>
          </a:p>
        </p:txBody>
      </p:sp>
      <p:sp>
        <p:nvSpPr>
          <p:cNvPr id="18" name="Platshållare för innehåll 7">
            <a:extLst>
              <a:ext uri="{FF2B5EF4-FFF2-40B4-BE49-F238E27FC236}">
                <a16:creationId xmlns:a16="http://schemas.microsoft.com/office/drawing/2014/main" id="{5E4B2FF9-E406-C446-9783-EF9B94B41CB3}"/>
              </a:ext>
            </a:extLst>
          </p:cNvPr>
          <p:cNvSpPr>
            <a:spLocks noGrp="1"/>
          </p:cNvSpPr>
          <p:nvPr>
            <p:ph sz="quarter" idx="19" hasCustomPrompt="1"/>
          </p:nvPr>
        </p:nvSpPr>
        <p:spPr>
          <a:xfrm>
            <a:off x="9737726" y="6357938"/>
            <a:ext cx="1658408" cy="288925"/>
          </a:xfrm>
        </p:spPr>
        <p:txBody>
          <a:bodyPr>
            <a:noAutofit/>
          </a:bodyPr>
          <a:lstStyle>
            <a:lvl1pPr marL="0" indent="0">
              <a:buFontTx/>
              <a:buNone/>
              <a:defRPr sz="1000">
                <a:solidFill>
                  <a:schemeClr val="tx2"/>
                </a:solidFill>
              </a:defRPr>
            </a:lvl1pPr>
          </a:lstStyle>
          <a:p>
            <a:pPr lvl="0"/>
            <a:r>
              <a:rPr lang="sv-SE" dirty="0"/>
              <a:t>Logotyp</a:t>
            </a:r>
          </a:p>
        </p:txBody>
      </p:sp>
    </p:spTree>
    <p:extLst>
      <p:ext uri="{BB962C8B-B14F-4D97-AF65-F5344CB8AC3E}">
        <p14:creationId xmlns:p14="http://schemas.microsoft.com/office/powerpoint/2010/main" val="4068857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utan illustration diskret">
    <p:bg>
      <p:bgPr>
        <a:solidFill>
          <a:schemeClr val="bg1"/>
        </a:solidFill>
        <a:effectLst/>
      </p:bgPr>
    </p:bg>
    <p:spTree>
      <p:nvGrpSpPr>
        <p:cNvPr id="1" name=""/>
        <p:cNvGrpSpPr/>
        <p:nvPr/>
      </p:nvGrpSpPr>
      <p:grpSpPr>
        <a:xfrm>
          <a:off x="0" y="0"/>
          <a:ext cx="0" cy="0"/>
          <a:chOff x="0" y="0"/>
          <a:chExt cx="0" cy="0"/>
        </a:xfrm>
      </p:grpSpPr>
      <p:sp>
        <p:nvSpPr>
          <p:cNvPr id="2" name="Rubrik 1" descr="Rubrik">
            <a:extLst>
              <a:ext uri="{FF2B5EF4-FFF2-40B4-BE49-F238E27FC236}">
                <a16:creationId xmlns:a16="http://schemas.microsoft.com/office/drawing/2014/main" id="{A2572C13-3610-D948-AE1E-45BBA02234D1}"/>
              </a:ext>
            </a:extLst>
          </p:cNvPr>
          <p:cNvSpPr>
            <a:spLocks noGrp="1"/>
          </p:cNvSpPr>
          <p:nvPr>
            <p:ph type="ctrTitle" hasCustomPrompt="1"/>
          </p:nvPr>
        </p:nvSpPr>
        <p:spPr>
          <a:xfrm>
            <a:off x="646547" y="715965"/>
            <a:ext cx="10504518" cy="811714"/>
          </a:xfrm>
        </p:spPr>
        <p:txBody>
          <a:bodyPr anchor="t" anchorCtr="0">
            <a:noAutofit/>
          </a:bodyPr>
          <a:lstStyle>
            <a:lvl1pPr algn="l">
              <a:defRPr sz="4800" spc="-200" baseline="0">
                <a:solidFill>
                  <a:schemeClr val="accent1"/>
                </a:solidFill>
              </a:defRPr>
            </a:lvl1pPr>
          </a:lstStyle>
          <a:p>
            <a:r>
              <a:rPr lang="sv-SE" dirty="0" err="1"/>
              <a:t>Lorem</a:t>
            </a:r>
            <a:r>
              <a:rPr lang="sv-SE" dirty="0"/>
              <a:t> </a:t>
            </a:r>
            <a:r>
              <a:rPr lang="sv-SE" dirty="0" err="1"/>
              <a:t>ipsum</a:t>
            </a:r>
            <a:r>
              <a:rPr lang="sv-SE" dirty="0"/>
              <a:t> </a:t>
            </a:r>
            <a:r>
              <a:rPr lang="sv-SE" dirty="0" err="1"/>
              <a:t>Lorem</a:t>
            </a:r>
            <a:endParaRPr lang="sv-SE" dirty="0"/>
          </a:p>
        </p:txBody>
      </p:sp>
      <p:sp>
        <p:nvSpPr>
          <p:cNvPr id="3" name="Underrubrik 2" descr="Text">
            <a:extLst>
              <a:ext uri="{FF2B5EF4-FFF2-40B4-BE49-F238E27FC236}">
                <a16:creationId xmlns:a16="http://schemas.microsoft.com/office/drawing/2014/main" id="{4EEEF225-0091-2A49-A0D8-50575A5EB2E8}"/>
              </a:ext>
            </a:extLst>
          </p:cNvPr>
          <p:cNvSpPr>
            <a:spLocks noGrp="1"/>
          </p:cNvSpPr>
          <p:nvPr>
            <p:ph type="subTitle" idx="1" hasCustomPrompt="1"/>
          </p:nvPr>
        </p:nvSpPr>
        <p:spPr>
          <a:xfrm>
            <a:off x="665019" y="1509206"/>
            <a:ext cx="8510512" cy="2872740"/>
          </a:xfrm>
        </p:spPr>
        <p:txBody>
          <a:bodyPr rIns="90000">
            <a:noAutofit/>
          </a:bodyPr>
          <a:lstStyle>
            <a:lvl1pPr marL="0" indent="0" algn="l">
              <a:buNone/>
              <a:defRPr sz="2800" spc="-5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Ipsum</a:t>
            </a:r>
            <a:r>
              <a:rPr lang="sv-SE" dirty="0"/>
              <a:t> </a:t>
            </a:r>
            <a:r>
              <a:rPr lang="sv-SE" dirty="0" err="1"/>
              <a:t>dolor</a:t>
            </a:r>
            <a:r>
              <a:rPr lang="sv-SE" dirty="0"/>
              <a:t> </a:t>
            </a:r>
            <a:r>
              <a:rPr lang="sv-SE" dirty="0" err="1"/>
              <a:t>sit</a:t>
            </a:r>
            <a:r>
              <a:rPr lang="sv-SE" dirty="0"/>
              <a:t> </a:t>
            </a:r>
            <a:r>
              <a:rPr lang="sv-SE" dirty="0" err="1"/>
              <a:t>amet</a:t>
            </a:r>
            <a:r>
              <a:rPr lang="sv-SE" dirty="0"/>
              <a:t>, </a:t>
            </a:r>
            <a:r>
              <a:rPr lang="sv-SE" dirty="0" err="1"/>
              <a:t>Lorem</a:t>
            </a:r>
            <a:r>
              <a:rPr lang="sv-SE" dirty="0"/>
              <a:t> </a:t>
            </a:r>
            <a:r>
              <a:rPr lang="sv-SE" dirty="0" err="1"/>
              <a:t>ipsum</a:t>
            </a:r>
            <a:r>
              <a:rPr lang="sv-SE" dirty="0"/>
              <a:t> </a:t>
            </a:r>
            <a:r>
              <a:rPr lang="sv-SE" dirty="0" err="1"/>
              <a:t>dolor</a:t>
            </a:r>
            <a:r>
              <a:rPr lang="sv-SE" dirty="0"/>
              <a:t> </a:t>
            </a:r>
            <a:r>
              <a:rPr lang="sv-SE" dirty="0" err="1"/>
              <a:t>sit</a:t>
            </a:r>
            <a:r>
              <a:rPr lang="sv-SE" dirty="0"/>
              <a:t> </a:t>
            </a:r>
            <a:r>
              <a:rPr lang="sv-SE" dirty="0" err="1"/>
              <a:t>amet</a:t>
            </a:r>
            <a:r>
              <a:rPr lang="sv-SE" dirty="0"/>
              <a:t>, </a:t>
            </a:r>
          </a:p>
        </p:txBody>
      </p:sp>
      <p:pic>
        <p:nvPicPr>
          <p:cNvPr id="6" name="Bildobjekt 5">
            <a:extLst>
              <a:ext uri="{FF2B5EF4-FFF2-40B4-BE49-F238E27FC236}">
                <a16:creationId xmlns:a16="http://schemas.microsoft.com/office/drawing/2014/main" id="{BE9B35B0-0444-DE44-8845-E49DBD04FD3C}"/>
              </a:ext>
              <a:ext uri="{C183D7F6-B498-43B3-948B-1728B52AA6E4}">
                <adec:decorative xmlns:adec="http://schemas.microsoft.com/office/drawing/2017/decorative" val="1"/>
              </a:ext>
            </a:extLst>
          </p:cNvPr>
          <p:cNvPicPr>
            <a:picLocks noChangeAspect="1"/>
          </p:cNvPicPr>
          <p:nvPr userDrawn="1"/>
        </p:nvPicPr>
        <p:blipFill rotWithShape="1">
          <a:blip r:embed="rId2"/>
          <a:srcRect b="11504"/>
          <a:stretch/>
        </p:blipFill>
        <p:spPr>
          <a:xfrm>
            <a:off x="0" y="5587999"/>
            <a:ext cx="12192000" cy="1270001"/>
          </a:xfrm>
          <a:prstGeom prst="rect">
            <a:avLst/>
          </a:prstGeom>
        </p:spPr>
      </p:pic>
      <p:pic>
        <p:nvPicPr>
          <p:cNvPr id="7" name="Bildobjekt 6">
            <a:extLst>
              <a:ext uri="{FF2B5EF4-FFF2-40B4-BE49-F238E27FC236}">
                <a16:creationId xmlns:a16="http://schemas.microsoft.com/office/drawing/2014/main" id="{CB001F0B-4515-9640-A7AF-2384431E5F80}"/>
              </a:ext>
            </a:extLst>
          </p:cNvPr>
          <p:cNvPicPr>
            <a:picLocks noChangeAspect="1"/>
          </p:cNvPicPr>
          <p:nvPr userDrawn="1"/>
        </p:nvPicPr>
        <p:blipFill>
          <a:blip r:embed="rId3"/>
          <a:srcRect/>
          <a:stretch/>
        </p:blipFill>
        <p:spPr>
          <a:xfrm>
            <a:off x="701966" y="5575300"/>
            <a:ext cx="2307931" cy="216602"/>
          </a:xfrm>
          <a:prstGeom prst="rect">
            <a:avLst/>
          </a:prstGeom>
        </p:spPr>
      </p:pic>
    </p:spTree>
    <p:extLst>
      <p:ext uri="{BB962C8B-B14F-4D97-AF65-F5344CB8AC3E}">
        <p14:creationId xmlns:p14="http://schemas.microsoft.com/office/powerpoint/2010/main" val="1639090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punktlista diskret">
    <p:bg>
      <p:bgPr>
        <a:solidFill>
          <a:schemeClr val="bg1"/>
        </a:solidFill>
        <a:effectLst/>
      </p:bgPr>
    </p:bg>
    <p:spTree>
      <p:nvGrpSpPr>
        <p:cNvPr id="1" name=""/>
        <p:cNvGrpSpPr/>
        <p:nvPr/>
      </p:nvGrpSpPr>
      <p:grpSpPr>
        <a:xfrm>
          <a:off x="0" y="0"/>
          <a:ext cx="0" cy="0"/>
          <a:chOff x="0" y="0"/>
          <a:chExt cx="0" cy="0"/>
        </a:xfrm>
      </p:grpSpPr>
      <p:sp>
        <p:nvSpPr>
          <p:cNvPr id="11" name="Rubrik 1" descr="Rubrik">
            <a:extLst>
              <a:ext uri="{FF2B5EF4-FFF2-40B4-BE49-F238E27FC236}">
                <a16:creationId xmlns:a16="http://schemas.microsoft.com/office/drawing/2014/main" id="{57337664-96F4-134B-9B53-8CFA4D4278A1}"/>
              </a:ext>
            </a:extLst>
          </p:cNvPr>
          <p:cNvSpPr>
            <a:spLocks noGrp="1"/>
          </p:cNvSpPr>
          <p:nvPr>
            <p:ph type="title"/>
          </p:nvPr>
        </p:nvSpPr>
        <p:spPr>
          <a:xfrm>
            <a:off x="671020" y="725984"/>
            <a:ext cx="10515600" cy="715328"/>
          </a:xfrm>
        </p:spPr>
        <p:txBody>
          <a:bodyPr/>
          <a:lstStyle>
            <a:lvl1pPr>
              <a:defRPr>
                <a:solidFill>
                  <a:schemeClr val="accent1"/>
                </a:solidFill>
              </a:defRPr>
            </a:lvl1pPr>
          </a:lstStyle>
          <a:p>
            <a:r>
              <a:rPr lang="sv-SE" dirty="0"/>
              <a:t>Klicka här för att ändra mall för rubrikformat</a:t>
            </a:r>
          </a:p>
        </p:txBody>
      </p:sp>
      <p:sp>
        <p:nvSpPr>
          <p:cNvPr id="12" name="Platshållare för innehåll 2" descr="Punktlista">
            <a:extLst>
              <a:ext uri="{FF2B5EF4-FFF2-40B4-BE49-F238E27FC236}">
                <a16:creationId xmlns:a16="http://schemas.microsoft.com/office/drawing/2014/main" id="{2EB848B1-6677-2E4F-A758-1FC796442F03}"/>
              </a:ext>
            </a:extLst>
          </p:cNvPr>
          <p:cNvSpPr>
            <a:spLocks noGrp="1"/>
          </p:cNvSpPr>
          <p:nvPr>
            <p:ph idx="1"/>
          </p:nvPr>
        </p:nvSpPr>
        <p:spPr>
          <a:xfrm>
            <a:off x="701963" y="1496481"/>
            <a:ext cx="10515600" cy="3447415"/>
          </a:xfrm>
        </p:spPr>
        <p:txBody>
          <a:bodyPr/>
          <a:lstStyle>
            <a:lvl1pPr>
              <a:defRPr spc="-100" baseline="0"/>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pic>
        <p:nvPicPr>
          <p:cNvPr id="8" name="Bildobjekt 7">
            <a:extLst>
              <a:ext uri="{FF2B5EF4-FFF2-40B4-BE49-F238E27FC236}">
                <a16:creationId xmlns:a16="http://schemas.microsoft.com/office/drawing/2014/main" id="{D08315AD-95C8-2A40-9686-44E0A5DC47B7}"/>
              </a:ext>
              <a:ext uri="{C183D7F6-B498-43B3-948B-1728B52AA6E4}">
                <adec:decorative xmlns:adec="http://schemas.microsoft.com/office/drawing/2017/decorative" val="1"/>
              </a:ext>
            </a:extLst>
          </p:cNvPr>
          <p:cNvPicPr>
            <a:picLocks noChangeAspect="1"/>
          </p:cNvPicPr>
          <p:nvPr userDrawn="1"/>
        </p:nvPicPr>
        <p:blipFill rotWithShape="1">
          <a:blip r:embed="rId2"/>
          <a:srcRect b="11504"/>
          <a:stretch/>
        </p:blipFill>
        <p:spPr>
          <a:xfrm>
            <a:off x="0" y="5587999"/>
            <a:ext cx="12192000" cy="1270001"/>
          </a:xfrm>
          <a:prstGeom prst="rect">
            <a:avLst/>
          </a:prstGeom>
        </p:spPr>
      </p:pic>
      <p:pic>
        <p:nvPicPr>
          <p:cNvPr id="10" name="Bildobjekt 9">
            <a:extLst>
              <a:ext uri="{FF2B5EF4-FFF2-40B4-BE49-F238E27FC236}">
                <a16:creationId xmlns:a16="http://schemas.microsoft.com/office/drawing/2014/main" id="{E2C9A974-28E7-374C-8C1F-60AE6A4AD01E}"/>
              </a:ext>
            </a:extLst>
          </p:cNvPr>
          <p:cNvPicPr>
            <a:picLocks noChangeAspect="1"/>
          </p:cNvPicPr>
          <p:nvPr userDrawn="1"/>
        </p:nvPicPr>
        <p:blipFill>
          <a:blip r:embed="rId3"/>
          <a:srcRect/>
          <a:stretch/>
        </p:blipFill>
        <p:spPr>
          <a:xfrm>
            <a:off x="701966" y="5575300"/>
            <a:ext cx="2307931" cy="216602"/>
          </a:xfrm>
          <a:prstGeom prst="rect">
            <a:avLst/>
          </a:prstGeom>
        </p:spPr>
      </p:pic>
    </p:spTree>
    <p:extLst>
      <p:ext uri="{BB962C8B-B14F-4D97-AF65-F5344CB8AC3E}">
        <p14:creationId xmlns:p14="http://schemas.microsoft.com/office/powerpoint/2010/main" val="2073888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2 punktlistor diskret">
    <p:bg>
      <p:bgPr>
        <a:solidFill>
          <a:schemeClr val="bg1"/>
        </a:solidFill>
        <a:effectLst/>
      </p:bgPr>
    </p:bg>
    <p:spTree>
      <p:nvGrpSpPr>
        <p:cNvPr id="1" name=""/>
        <p:cNvGrpSpPr/>
        <p:nvPr/>
      </p:nvGrpSpPr>
      <p:grpSpPr>
        <a:xfrm>
          <a:off x="0" y="0"/>
          <a:ext cx="0" cy="0"/>
          <a:chOff x="0" y="0"/>
          <a:chExt cx="0" cy="0"/>
        </a:xfrm>
      </p:grpSpPr>
      <p:sp>
        <p:nvSpPr>
          <p:cNvPr id="11" name="Rubrik 1" descr="Rubrik">
            <a:extLst>
              <a:ext uri="{FF2B5EF4-FFF2-40B4-BE49-F238E27FC236}">
                <a16:creationId xmlns:a16="http://schemas.microsoft.com/office/drawing/2014/main" id="{57337664-96F4-134B-9B53-8CFA4D4278A1}"/>
              </a:ext>
            </a:extLst>
          </p:cNvPr>
          <p:cNvSpPr>
            <a:spLocks noGrp="1"/>
          </p:cNvSpPr>
          <p:nvPr>
            <p:ph type="title"/>
          </p:nvPr>
        </p:nvSpPr>
        <p:spPr>
          <a:xfrm>
            <a:off x="671020" y="725984"/>
            <a:ext cx="10515600" cy="715328"/>
          </a:xfrm>
        </p:spPr>
        <p:txBody>
          <a:bodyPr/>
          <a:lstStyle>
            <a:lvl1pPr>
              <a:defRPr>
                <a:solidFill>
                  <a:schemeClr val="accent1"/>
                </a:solidFill>
              </a:defRPr>
            </a:lvl1pPr>
          </a:lstStyle>
          <a:p>
            <a:r>
              <a:rPr lang="sv-SE"/>
              <a:t>Klicka här för att ändra mall för rubrikformat</a:t>
            </a:r>
            <a:endParaRPr lang="sv-SE" dirty="0"/>
          </a:p>
        </p:txBody>
      </p:sp>
      <p:sp>
        <p:nvSpPr>
          <p:cNvPr id="8" name="Platshållare för innehåll 2" descr="Punktlista">
            <a:extLst>
              <a:ext uri="{FF2B5EF4-FFF2-40B4-BE49-F238E27FC236}">
                <a16:creationId xmlns:a16="http://schemas.microsoft.com/office/drawing/2014/main" id="{B658AE62-6376-674C-881B-FEAC4E5040E7}"/>
              </a:ext>
            </a:extLst>
          </p:cNvPr>
          <p:cNvSpPr>
            <a:spLocks noGrp="1"/>
          </p:cNvSpPr>
          <p:nvPr>
            <p:ph idx="1"/>
          </p:nvPr>
        </p:nvSpPr>
        <p:spPr>
          <a:xfrm>
            <a:off x="701962" y="1496481"/>
            <a:ext cx="4886037" cy="3447415"/>
          </a:xfrm>
        </p:spPr>
        <p:txBody>
          <a:bodyPr>
            <a:noAutofit/>
          </a:bodyPr>
          <a:lstStyle>
            <a:lvl1pPr>
              <a:defRPr sz="2800" spc="-50" baseline="0"/>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0" name="Platshållare för innehåll 2" descr="Punktlista">
            <a:extLst>
              <a:ext uri="{FF2B5EF4-FFF2-40B4-BE49-F238E27FC236}">
                <a16:creationId xmlns:a16="http://schemas.microsoft.com/office/drawing/2014/main" id="{2520F0C3-A9A7-7943-B5F2-524D9D7C13AE}"/>
              </a:ext>
            </a:extLst>
          </p:cNvPr>
          <p:cNvSpPr>
            <a:spLocks noGrp="1"/>
          </p:cNvSpPr>
          <p:nvPr>
            <p:ph idx="10"/>
          </p:nvPr>
        </p:nvSpPr>
        <p:spPr>
          <a:xfrm>
            <a:off x="5975926" y="1496481"/>
            <a:ext cx="4886037" cy="3447415"/>
          </a:xfrm>
        </p:spPr>
        <p:txBody>
          <a:bodyPr>
            <a:noAutofit/>
          </a:bodyPr>
          <a:lstStyle>
            <a:lvl1pPr>
              <a:defRPr sz="2800" spc="-50" baseline="0"/>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pic>
        <p:nvPicPr>
          <p:cNvPr id="14" name="Bildobjekt 13">
            <a:extLst>
              <a:ext uri="{FF2B5EF4-FFF2-40B4-BE49-F238E27FC236}">
                <a16:creationId xmlns:a16="http://schemas.microsoft.com/office/drawing/2014/main" id="{F2924821-5E29-EC49-92EC-CBA11E2167D3}"/>
              </a:ext>
              <a:ext uri="{C183D7F6-B498-43B3-948B-1728B52AA6E4}">
                <adec:decorative xmlns:adec="http://schemas.microsoft.com/office/drawing/2017/decorative" val="1"/>
              </a:ext>
            </a:extLst>
          </p:cNvPr>
          <p:cNvPicPr>
            <a:picLocks noChangeAspect="1"/>
          </p:cNvPicPr>
          <p:nvPr userDrawn="1"/>
        </p:nvPicPr>
        <p:blipFill rotWithShape="1">
          <a:blip r:embed="rId2"/>
          <a:srcRect b="11504"/>
          <a:stretch/>
        </p:blipFill>
        <p:spPr>
          <a:xfrm>
            <a:off x="0" y="5587999"/>
            <a:ext cx="12192000" cy="1270001"/>
          </a:xfrm>
          <a:prstGeom prst="rect">
            <a:avLst/>
          </a:prstGeom>
        </p:spPr>
      </p:pic>
      <p:pic>
        <p:nvPicPr>
          <p:cNvPr id="15" name="Bildobjekt 14">
            <a:extLst>
              <a:ext uri="{FF2B5EF4-FFF2-40B4-BE49-F238E27FC236}">
                <a16:creationId xmlns:a16="http://schemas.microsoft.com/office/drawing/2014/main" id="{C6E72587-C1B3-4A48-A089-B262D3E10C0E}"/>
              </a:ext>
            </a:extLst>
          </p:cNvPr>
          <p:cNvPicPr>
            <a:picLocks noChangeAspect="1"/>
          </p:cNvPicPr>
          <p:nvPr userDrawn="1"/>
        </p:nvPicPr>
        <p:blipFill>
          <a:blip r:embed="rId3"/>
          <a:srcRect/>
          <a:stretch/>
        </p:blipFill>
        <p:spPr>
          <a:xfrm>
            <a:off x="701966" y="5575300"/>
            <a:ext cx="2307931" cy="216602"/>
          </a:xfrm>
          <a:prstGeom prst="rect">
            <a:avLst/>
          </a:prstGeom>
        </p:spPr>
      </p:pic>
    </p:spTree>
    <p:extLst>
      <p:ext uri="{BB962C8B-B14F-4D97-AF65-F5344CB8AC3E}">
        <p14:creationId xmlns:p14="http://schemas.microsoft.com/office/powerpoint/2010/main" val="2565395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ildsida - positiv logotyp">
    <p:bg>
      <p:bgPr>
        <a:solidFill>
          <a:schemeClr val="bg1"/>
        </a:solidFill>
        <a:effectLst/>
      </p:bgPr>
    </p:bg>
    <p:spTree>
      <p:nvGrpSpPr>
        <p:cNvPr id="1" name=""/>
        <p:cNvGrpSpPr/>
        <p:nvPr/>
      </p:nvGrpSpPr>
      <p:grpSpPr>
        <a:xfrm>
          <a:off x="0" y="0"/>
          <a:ext cx="0" cy="0"/>
          <a:chOff x="0" y="0"/>
          <a:chExt cx="0" cy="0"/>
        </a:xfrm>
      </p:grpSpPr>
      <p:sp>
        <p:nvSpPr>
          <p:cNvPr id="6" name="Platshållare för bild 5" descr="Fotografi&#10;">
            <a:extLst>
              <a:ext uri="{FF2B5EF4-FFF2-40B4-BE49-F238E27FC236}">
                <a16:creationId xmlns:a16="http://schemas.microsoft.com/office/drawing/2014/main" id="{FCD0AEEB-50A2-F14E-A4BB-EC5B9EC685E6}"/>
              </a:ext>
            </a:extLst>
          </p:cNvPr>
          <p:cNvSpPr>
            <a:spLocks noGrp="1"/>
          </p:cNvSpPr>
          <p:nvPr>
            <p:ph type="pic" sz="quarter" idx="10"/>
          </p:nvPr>
        </p:nvSpPr>
        <p:spPr>
          <a:xfrm>
            <a:off x="0" y="0"/>
            <a:ext cx="12192000" cy="6858000"/>
          </a:xfrm>
        </p:spPr>
        <p:txBody>
          <a:bodyPr/>
          <a:lstStyle/>
          <a:p>
            <a:r>
              <a:rPr lang="sv-SE"/>
              <a:t>Klicka på ikonen för att lägga till en bild</a:t>
            </a:r>
            <a:endParaRPr lang="sv-SE" dirty="0"/>
          </a:p>
        </p:txBody>
      </p:sp>
      <p:sp>
        <p:nvSpPr>
          <p:cNvPr id="9" name="Platshållare för innehåll 19" descr="Rubrik">
            <a:extLst>
              <a:ext uri="{FF2B5EF4-FFF2-40B4-BE49-F238E27FC236}">
                <a16:creationId xmlns:a16="http://schemas.microsoft.com/office/drawing/2014/main" id="{81F5EFA6-FF3B-8B48-81F8-E6C406BD79E1}"/>
              </a:ext>
            </a:extLst>
          </p:cNvPr>
          <p:cNvSpPr>
            <a:spLocks noGrp="1"/>
          </p:cNvSpPr>
          <p:nvPr>
            <p:ph sz="quarter" idx="13" hasCustomPrompt="1"/>
          </p:nvPr>
        </p:nvSpPr>
        <p:spPr>
          <a:xfrm>
            <a:off x="612048" y="693170"/>
            <a:ext cx="7035661" cy="792797"/>
          </a:xfrm>
        </p:spPr>
        <p:txBody>
          <a:bodyPr lIns="36000">
            <a:noAutofit/>
          </a:bodyPr>
          <a:lstStyle>
            <a:lvl1pPr marL="0" indent="0">
              <a:buFontTx/>
              <a:buNone/>
              <a:defRPr sz="6000" spc="-150">
                <a:solidFill>
                  <a:schemeClr val="accent1"/>
                </a:solidFill>
              </a:defRPr>
            </a:lvl1pPr>
          </a:lstStyle>
          <a:p>
            <a:r>
              <a:rPr lang="sv-SE" dirty="0"/>
              <a:t>Eventuell bildrubrik</a:t>
            </a:r>
          </a:p>
        </p:txBody>
      </p:sp>
      <p:sp>
        <p:nvSpPr>
          <p:cNvPr id="7" name="Platshållare för innehåll 3">
            <a:extLst>
              <a:ext uri="{FF2B5EF4-FFF2-40B4-BE49-F238E27FC236}">
                <a16:creationId xmlns:a16="http://schemas.microsoft.com/office/drawing/2014/main" id="{7A063CF1-8688-D249-8035-6D87732D576A}"/>
              </a:ext>
            </a:extLst>
          </p:cNvPr>
          <p:cNvSpPr>
            <a:spLocks noGrp="1"/>
          </p:cNvSpPr>
          <p:nvPr>
            <p:ph sz="quarter" idx="16"/>
          </p:nvPr>
        </p:nvSpPr>
        <p:spPr>
          <a:xfrm>
            <a:off x="0" y="5740402"/>
            <a:ext cx="12192000" cy="1116000"/>
          </a:xfrm>
          <a:blipFill dpi="0" rotWithShape="1">
            <a:blip r:embed="rId2"/>
            <a:srcRect/>
            <a:stretch>
              <a:fillRect t="-1" b="117"/>
            </a:stretch>
          </a:blipFill>
        </p:spPr>
        <p:txBody>
          <a:bodyPr>
            <a:normAutofit/>
          </a:bodyPr>
          <a:lstStyle>
            <a:lvl1pPr>
              <a:defRPr sz="100"/>
            </a:lvl1pPr>
          </a:lstStyle>
          <a:p>
            <a:pPr lvl="0"/>
            <a:r>
              <a:rPr lang="sv-SE"/>
              <a:t>Klicka här för att ändra format på bakgrundstexten</a:t>
            </a:r>
          </a:p>
        </p:txBody>
      </p:sp>
      <p:sp>
        <p:nvSpPr>
          <p:cNvPr id="8" name="Platshållare för innehåll 14">
            <a:extLst>
              <a:ext uri="{FF2B5EF4-FFF2-40B4-BE49-F238E27FC236}">
                <a16:creationId xmlns:a16="http://schemas.microsoft.com/office/drawing/2014/main" id="{11A7AA92-A315-CA40-BB0F-DB290E8347CB}"/>
              </a:ext>
            </a:extLst>
          </p:cNvPr>
          <p:cNvSpPr>
            <a:spLocks noGrp="1"/>
          </p:cNvSpPr>
          <p:nvPr>
            <p:ph sz="quarter" idx="15"/>
          </p:nvPr>
        </p:nvSpPr>
        <p:spPr>
          <a:xfrm>
            <a:off x="700617" y="5575300"/>
            <a:ext cx="2319338" cy="211667"/>
          </a:xfrm>
          <a:blipFill>
            <a:blip r:embed="rId3"/>
            <a:stretch>
              <a:fillRect t="-1024" b="-1024"/>
            </a:stretch>
          </a:blipFill>
        </p:spPr>
        <p:txBody>
          <a:bodyPr>
            <a:normAutofit/>
          </a:bodyPr>
          <a:lstStyle>
            <a:lvl1pPr>
              <a:defRPr sz="100"/>
            </a:lvl1pPr>
          </a:lstStyle>
          <a:p>
            <a:pPr lvl="0"/>
            <a:r>
              <a:rPr lang="sv-SE"/>
              <a:t>Klicka här för att ändra format på bakgrundstexten</a:t>
            </a:r>
          </a:p>
        </p:txBody>
      </p:sp>
    </p:spTree>
    <p:extLst>
      <p:ext uri="{BB962C8B-B14F-4D97-AF65-F5344CB8AC3E}">
        <p14:creationId xmlns:p14="http://schemas.microsoft.com/office/powerpoint/2010/main" val="3684792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artsida orange Nationella rådet">
    <p:bg>
      <p:bgPr>
        <a:solidFill>
          <a:schemeClr val="accent1"/>
        </a:solidFill>
        <a:effectLst/>
      </p:bgPr>
    </p:bg>
    <p:spTree>
      <p:nvGrpSpPr>
        <p:cNvPr id="1" name=""/>
        <p:cNvGrpSpPr/>
        <p:nvPr/>
      </p:nvGrpSpPr>
      <p:grpSpPr>
        <a:xfrm>
          <a:off x="0" y="0"/>
          <a:ext cx="0" cy="0"/>
          <a:chOff x="0" y="0"/>
          <a:chExt cx="0" cy="0"/>
        </a:xfrm>
      </p:grpSpPr>
      <p:sp>
        <p:nvSpPr>
          <p:cNvPr id="2" name="Rubrik 1" descr="Rubrik">
            <a:extLst>
              <a:ext uri="{FF2B5EF4-FFF2-40B4-BE49-F238E27FC236}">
                <a16:creationId xmlns:a16="http://schemas.microsoft.com/office/drawing/2014/main" id="{A2572C13-3610-D948-AE1E-45BBA02234D1}"/>
              </a:ext>
            </a:extLst>
          </p:cNvPr>
          <p:cNvSpPr>
            <a:spLocks noGrp="1"/>
          </p:cNvSpPr>
          <p:nvPr>
            <p:ph type="ctrTitle" hasCustomPrompt="1"/>
          </p:nvPr>
        </p:nvSpPr>
        <p:spPr>
          <a:xfrm>
            <a:off x="593896" y="1652344"/>
            <a:ext cx="7614920" cy="2789577"/>
          </a:xfrm>
        </p:spPr>
        <p:txBody>
          <a:bodyPr lIns="0" tIns="0" rIns="0" bIns="0" anchor="t" anchorCtr="0">
            <a:noAutofit/>
          </a:bodyPr>
          <a:lstStyle>
            <a:lvl1pPr algn="l">
              <a:lnSpc>
                <a:spcPts val="10000"/>
              </a:lnSpc>
              <a:defRPr sz="11000" spc="-500" baseline="0">
                <a:solidFill>
                  <a:schemeClr val="tx2"/>
                </a:solidFill>
              </a:defRPr>
            </a:lvl1pPr>
          </a:lstStyle>
          <a:p>
            <a:r>
              <a:rPr lang="sv-SE" dirty="0"/>
              <a:t>Rubrik</a:t>
            </a:r>
          </a:p>
        </p:txBody>
      </p:sp>
      <p:sp>
        <p:nvSpPr>
          <p:cNvPr id="20" name="Platshållare för innehåll 19" descr="Dårrad">
            <a:extLst>
              <a:ext uri="{FF2B5EF4-FFF2-40B4-BE49-F238E27FC236}">
                <a16:creationId xmlns:a16="http://schemas.microsoft.com/office/drawing/2014/main" id="{FA9C8239-CB13-B444-8477-853F3E9C0C3B}"/>
              </a:ext>
            </a:extLst>
          </p:cNvPr>
          <p:cNvSpPr>
            <a:spLocks noGrp="1"/>
          </p:cNvSpPr>
          <p:nvPr>
            <p:ph sz="quarter" idx="13" hasCustomPrompt="1"/>
          </p:nvPr>
        </p:nvSpPr>
        <p:spPr>
          <a:xfrm>
            <a:off x="612051" y="700881"/>
            <a:ext cx="7615237" cy="792797"/>
          </a:xfrm>
        </p:spPr>
        <p:txBody>
          <a:bodyPr lIns="36000">
            <a:noAutofit/>
          </a:bodyPr>
          <a:lstStyle>
            <a:lvl1pPr marL="0" indent="0">
              <a:buFontTx/>
              <a:buNone/>
              <a:defRPr sz="6000" spc="-150">
                <a:solidFill>
                  <a:schemeClr val="bg1"/>
                </a:solidFill>
              </a:defRPr>
            </a:lvl1pPr>
          </a:lstStyle>
          <a:p>
            <a:r>
              <a:rPr lang="sv-SE" dirty="0" err="1"/>
              <a:t>Dårrad</a:t>
            </a:r>
            <a:endParaRPr lang="sv-SE" dirty="0"/>
          </a:p>
        </p:txBody>
      </p:sp>
      <p:pic>
        <p:nvPicPr>
          <p:cNvPr id="23" name="Bildobjekt 22">
            <a:extLst>
              <a:ext uri="{FF2B5EF4-FFF2-40B4-BE49-F238E27FC236}">
                <a16:creationId xmlns:a16="http://schemas.microsoft.com/office/drawing/2014/main" id="{98A27656-C54F-1C48-90AA-5C6FEA6F21C4}"/>
              </a:ext>
            </a:extLst>
          </p:cNvPr>
          <p:cNvPicPr>
            <a:picLocks noChangeAspect="1"/>
          </p:cNvPicPr>
          <p:nvPr userDrawn="1"/>
        </p:nvPicPr>
        <p:blipFill>
          <a:blip r:embed="rId2"/>
          <a:srcRect/>
          <a:stretch/>
        </p:blipFill>
        <p:spPr>
          <a:xfrm>
            <a:off x="701965" y="4624662"/>
            <a:ext cx="3860798" cy="580994"/>
          </a:xfrm>
          <a:prstGeom prst="rect">
            <a:avLst/>
          </a:prstGeom>
        </p:spPr>
      </p:pic>
      <p:pic>
        <p:nvPicPr>
          <p:cNvPr id="4" name="Bildobjekt 3" descr="En våg med fyra linjer i olika gradienter av orange. Under står logotyper för: Försäkringskassan, Arbetsförmedlningen, Sveriges Kommuner och Regioner samt Socialstyrelsen. Tillsammans bildar de Finsam.">
            <a:extLst>
              <a:ext uri="{FF2B5EF4-FFF2-40B4-BE49-F238E27FC236}">
                <a16:creationId xmlns:a16="http://schemas.microsoft.com/office/drawing/2014/main" id="{D7C6D117-311D-314C-A57F-D1E8311F1027}"/>
              </a:ext>
            </a:extLst>
          </p:cNvPr>
          <p:cNvPicPr>
            <a:picLocks noChangeAspect="1"/>
          </p:cNvPicPr>
          <p:nvPr userDrawn="1"/>
        </p:nvPicPr>
        <p:blipFill>
          <a:blip r:embed="rId3"/>
          <a:stretch>
            <a:fillRect/>
          </a:stretch>
        </p:blipFill>
        <p:spPr>
          <a:xfrm>
            <a:off x="0" y="5165109"/>
            <a:ext cx="12192000" cy="1701800"/>
          </a:xfrm>
          <a:prstGeom prst="rect">
            <a:avLst/>
          </a:prstGeom>
        </p:spPr>
      </p:pic>
    </p:spTree>
    <p:extLst>
      <p:ext uri="{BB962C8B-B14F-4D97-AF65-F5344CB8AC3E}">
        <p14:creationId xmlns:p14="http://schemas.microsoft.com/office/powerpoint/2010/main" val="3080008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tartsida orange - plats för loggor i botten">
    <p:bg>
      <p:bgPr>
        <a:solidFill>
          <a:schemeClr val="accent1"/>
        </a:solidFill>
        <a:effectLst/>
      </p:bgPr>
    </p:bg>
    <p:spTree>
      <p:nvGrpSpPr>
        <p:cNvPr id="1" name=""/>
        <p:cNvGrpSpPr/>
        <p:nvPr/>
      </p:nvGrpSpPr>
      <p:grpSpPr>
        <a:xfrm>
          <a:off x="0" y="0"/>
          <a:ext cx="0" cy="0"/>
          <a:chOff x="0" y="0"/>
          <a:chExt cx="0" cy="0"/>
        </a:xfrm>
      </p:grpSpPr>
      <p:sp>
        <p:nvSpPr>
          <p:cNvPr id="2" name="Rubrik 1" descr="Rubrik">
            <a:extLst>
              <a:ext uri="{FF2B5EF4-FFF2-40B4-BE49-F238E27FC236}">
                <a16:creationId xmlns:a16="http://schemas.microsoft.com/office/drawing/2014/main" id="{A2572C13-3610-D948-AE1E-45BBA02234D1}"/>
              </a:ext>
            </a:extLst>
          </p:cNvPr>
          <p:cNvSpPr>
            <a:spLocks noGrp="1"/>
          </p:cNvSpPr>
          <p:nvPr>
            <p:ph type="ctrTitle" hasCustomPrompt="1"/>
          </p:nvPr>
        </p:nvSpPr>
        <p:spPr>
          <a:xfrm>
            <a:off x="593896" y="1652344"/>
            <a:ext cx="7614920" cy="2789577"/>
          </a:xfrm>
        </p:spPr>
        <p:txBody>
          <a:bodyPr lIns="0" tIns="0" rIns="0" bIns="0" anchor="t" anchorCtr="0">
            <a:noAutofit/>
          </a:bodyPr>
          <a:lstStyle>
            <a:lvl1pPr algn="l">
              <a:lnSpc>
                <a:spcPts val="10000"/>
              </a:lnSpc>
              <a:defRPr sz="11000" spc="-500" baseline="0">
                <a:solidFill>
                  <a:schemeClr val="tx2"/>
                </a:solidFill>
              </a:defRPr>
            </a:lvl1pPr>
          </a:lstStyle>
          <a:p>
            <a:r>
              <a:rPr lang="sv-SE" dirty="0"/>
              <a:t>Rubrik</a:t>
            </a:r>
          </a:p>
        </p:txBody>
      </p:sp>
      <p:sp>
        <p:nvSpPr>
          <p:cNvPr id="20" name="Platshållare för innehåll 19" descr="Dårrad">
            <a:extLst>
              <a:ext uri="{FF2B5EF4-FFF2-40B4-BE49-F238E27FC236}">
                <a16:creationId xmlns:a16="http://schemas.microsoft.com/office/drawing/2014/main" id="{FA9C8239-CB13-B444-8477-853F3E9C0C3B}"/>
              </a:ext>
            </a:extLst>
          </p:cNvPr>
          <p:cNvSpPr>
            <a:spLocks noGrp="1"/>
          </p:cNvSpPr>
          <p:nvPr>
            <p:ph sz="quarter" idx="13" hasCustomPrompt="1"/>
          </p:nvPr>
        </p:nvSpPr>
        <p:spPr>
          <a:xfrm>
            <a:off x="612051" y="700881"/>
            <a:ext cx="7615237" cy="792797"/>
          </a:xfrm>
        </p:spPr>
        <p:txBody>
          <a:bodyPr lIns="36000">
            <a:noAutofit/>
          </a:bodyPr>
          <a:lstStyle>
            <a:lvl1pPr marL="0" indent="0">
              <a:buFontTx/>
              <a:buNone/>
              <a:defRPr sz="6000" spc="-150">
                <a:solidFill>
                  <a:schemeClr val="bg1"/>
                </a:solidFill>
              </a:defRPr>
            </a:lvl1pPr>
          </a:lstStyle>
          <a:p>
            <a:r>
              <a:rPr lang="sv-SE" dirty="0" err="1"/>
              <a:t>Dårrad</a:t>
            </a:r>
            <a:endParaRPr lang="sv-SE" dirty="0"/>
          </a:p>
        </p:txBody>
      </p:sp>
      <p:pic>
        <p:nvPicPr>
          <p:cNvPr id="23" name="Bildobjekt 22">
            <a:extLst>
              <a:ext uri="{FF2B5EF4-FFF2-40B4-BE49-F238E27FC236}">
                <a16:creationId xmlns:a16="http://schemas.microsoft.com/office/drawing/2014/main" id="{98A27656-C54F-1C48-90AA-5C6FEA6F21C4}"/>
              </a:ext>
            </a:extLst>
          </p:cNvPr>
          <p:cNvPicPr>
            <a:picLocks noChangeAspect="1"/>
          </p:cNvPicPr>
          <p:nvPr userDrawn="1"/>
        </p:nvPicPr>
        <p:blipFill>
          <a:blip r:embed="rId2"/>
          <a:srcRect/>
          <a:stretch/>
        </p:blipFill>
        <p:spPr>
          <a:xfrm>
            <a:off x="701965" y="4885651"/>
            <a:ext cx="3860798" cy="362340"/>
          </a:xfrm>
          <a:prstGeom prst="rect">
            <a:avLst/>
          </a:prstGeom>
        </p:spPr>
      </p:pic>
      <p:pic>
        <p:nvPicPr>
          <p:cNvPr id="5" name="Bildobjekt 4">
            <a:extLst>
              <a:ext uri="{FF2B5EF4-FFF2-40B4-BE49-F238E27FC236}">
                <a16:creationId xmlns:a16="http://schemas.microsoft.com/office/drawing/2014/main" id="{AEB0E904-42FF-F04E-AF06-9DA8C1E28D12}"/>
              </a:ext>
            </a:extLst>
          </p:cNvPr>
          <p:cNvPicPr>
            <a:picLocks noChangeAspect="1"/>
          </p:cNvPicPr>
          <p:nvPr userDrawn="1"/>
        </p:nvPicPr>
        <p:blipFill>
          <a:blip r:embed="rId3"/>
          <a:stretch>
            <a:fillRect/>
          </a:stretch>
        </p:blipFill>
        <p:spPr>
          <a:xfrm>
            <a:off x="0" y="5032953"/>
            <a:ext cx="12192000" cy="1435100"/>
          </a:xfrm>
          <a:prstGeom prst="rect">
            <a:avLst/>
          </a:prstGeom>
        </p:spPr>
      </p:pic>
      <p:sp>
        <p:nvSpPr>
          <p:cNvPr id="6" name="Rektangel 5">
            <a:extLst>
              <a:ext uri="{FF2B5EF4-FFF2-40B4-BE49-F238E27FC236}">
                <a16:creationId xmlns:a16="http://schemas.microsoft.com/office/drawing/2014/main" id="{BE3DC53F-6661-D042-ACA4-15D8D4A2352D}"/>
              </a:ext>
            </a:extLst>
          </p:cNvPr>
          <p:cNvSpPr/>
          <p:nvPr userDrawn="1"/>
        </p:nvSpPr>
        <p:spPr>
          <a:xfrm>
            <a:off x="0" y="6358467"/>
            <a:ext cx="12192000" cy="499533"/>
          </a:xfrm>
          <a:prstGeom prst="rect">
            <a:avLst/>
          </a:prstGeom>
          <a:solidFill>
            <a:schemeClr val="lt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sp>
        <p:nvSpPr>
          <p:cNvPr id="19" name="Platshållare för innehåll 7">
            <a:extLst>
              <a:ext uri="{FF2B5EF4-FFF2-40B4-BE49-F238E27FC236}">
                <a16:creationId xmlns:a16="http://schemas.microsoft.com/office/drawing/2014/main" id="{46F96298-0ED5-F642-B98D-6A95CBA53A20}"/>
              </a:ext>
            </a:extLst>
          </p:cNvPr>
          <p:cNvSpPr>
            <a:spLocks noGrp="1"/>
          </p:cNvSpPr>
          <p:nvPr>
            <p:ph sz="quarter" idx="14" hasCustomPrompt="1"/>
          </p:nvPr>
        </p:nvSpPr>
        <p:spPr>
          <a:xfrm>
            <a:off x="593725" y="6357938"/>
            <a:ext cx="1658408" cy="288925"/>
          </a:xfrm>
        </p:spPr>
        <p:txBody>
          <a:bodyPr>
            <a:noAutofit/>
          </a:bodyPr>
          <a:lstStyle>
            <a:lvl1pPr marL="0" indent="0">
              <a:buFontTx/>
              <a:buNone/>
              <a:defRPr sz="1000"/>
            </a:lvl1pPr>
          </a:lstStyle>
          <a:p>
            <a:pPr lvl="0"/>
            <a:r>
              <a:rPr lang="sv-SE" dirty="0"/>
              <a:t>Logotyp</a:t>
            </a:r>
          </a:p>
        </p:txBody>
      </p:sp>
      <p:sp>
        <p:nvSpPr>
          <p:cNvPr id="21" name="Platshållare för innehåll 7">
            <a:extLst>
              <a:ext uri="{FF2B5EF4-FFF2-40B4-BE49-F238E27FC236}">
                <a16:creationId xmlns:a16="http://schemas.microsoft.com/office/drawing/2014/main" id="{6708D347-4871-D743-B3C8-F3D53829D503}"/>
              </a:ext>
            </a:extLst>
          </p:cNvPr>
          <p:cNvSpPr>
            <a:spLocks noGrp="1"/>
          </p:cNvSpPr>
          <p:nvPr>
            <p:ph sz="quarter" idx="15" hasCustomPrompt="1"/>
          </p:nvPr>
        </p:nvSpPr>
        <p:spPr>
          <a:xfrm>
            <a:off x="2414059" y="6357938"/>
            <a:ext cx="1658408" cy="288925"/>
          </a:xfrm>
        </p:spPr>
        <p:txBody>
          <a:bodyPr>
            <a:noAutofit/>
          </a:bodyPr>
          <a:lstStyle>
            <a:lvl1pPr marL="0" marR="0" indent="0" algn="l" defTabSz="914400" rtl="0" eaLnBrk="1" fontAlgn="auto" latinLnBrk="0" hangingPunct="1">
              <a:lnSpc>
                <a:spcPct val="100000"/>
              </a:lnSpc>
              <a:spcBef>
                <a:spcPts val="1200"/>
              </a:spcBef>
              <a:spcAft>
                <a:spcPts val="0"/>
              </a:spcAft>
              <a:buClrTx/>
              <a:buSzTx/>
              <a:buFontTx/>
              <a:buNone/>
              <a:tabLst/>
              <a:defRPr sz="1000"/>
            </a:lvl1pPr>
          </a:lstStyle>
          <a:p>
            <a:pPr marL="0" marR="0" lvl="0" indent="0" algn="l" defTabSz="914400" rtl="0" eaLnBrk="1" fontAlgn="auto" latinLnBrk="0" hangingPunct="1">
              <a:lnSpc>
                <a:spcPct val="100000"/>
              </a:lnSpc>
              <a:spcBef>
                <a:spcPts val="1200"/>
              </a:spcBef>
              <a:spcAft>
                <a:spcPts val="0"/>
              </a:spcAft>
              <a:buClrTx/>
              <a:buSzTx/>
              <a:buFontTx/>
              <a:buNone/>
              <a:tabLst/>
              <a:defRPr/>
            </a:pPr>
            <a:r>
              <a:rPr lang="sv-SE" dirty="0"/>
              <a:t>Logotyp</a:t>
            </a:r>
          </a:p>
          <a:p>
            <a:pPr lvl="0"/>
            <a:endParaRPr lang="sv-SE" dirty="0"/>
          </a:p>
        </p:txBody>
      </p:sp>
      <p:sp>
        <p:nvSpPr>
          <p:cNvPr id="22" name="Platshållare för innehåll 7">
            <a:extLst>
              <a:ext uri="{FF2B5EF4-FFF2-40B4-BE49-F238E27FC236}">
                <a16:creationId xmlns:a16="http://schemas.microsoft.com/office/drawing/2014/main" id="{16A37AFE-571F-A548-B92E-00E3AEBCFDCA}"/>
              </a:ext>
            </a:extLst>
          </p:cNvPr>
          <p:cNvSpPr>
            <a:spLocks noGrp="1"/>
          </p:cNvSpPr>
          <p:nvPr>
            <p:ph sz="quarter" idx="16" hasCustomPrompt="1"/>
          </p:nvPr>
        </p:nvSpPr>
        <p:spPr>
          <a:xfrm>
            <a:off x="4234393" y="6357938"/>
            <a:ext cx="1658408" cy="288925"/>
          </a:xfrm>
        </p:spPr>
        <p:txBody>
          <a:bodyPr>
            <a:noAutofit/>
          </a:bodyPr>
          <a:lstStyle>
            <a:lvl1pPr marL="0" marR="0" indent="0" algn="l" defTabSz="914400" rtl="0" eaLnBrk="1" fontAlgn="auto" latinLnBrk="0" hangingPunct="1">
              <a:lnSpc>
                <a:spcPct val="100000"/>
              </a:lnSpc>
              <a:spcBef>
                <a:spcPts val="1200"/>
              </a:spcBef>
              <a:spcAft>
                <a:spcPts val="0"/>
              </a:spcAft>
              <a:buClrTx/>
              <a:buSzTx/>
              <a:buFontTx/>
              <a:buNone/>
              <a:tabLst/>
              <a:defRPr sz="1000"/>
            </a:lvl1pPr>
          </a:lstStyle>
          <a:p>
            <a:pPr marL="0" marR="0" lvl="0" indent="0" algn="l" defTabSz="914400" rtl="0" eaLnBrk="1" fontAlgn="auto" latinLnBrk="0" hangingPunct="1">
              <a:lnSpc>
                <a:spcPct val="100000"/>
              </a:lnSpc>
              <a:spcBef>
                <a:spcPts val="1200"/>
              </a:spcBef>
              <a:spcAft>
                <a:spcPts val="0"/>
              </a:spcAft>
              <a:buClrTx/>
              <a:buSzTx/>
              <a:buFontTx/>
              <a:buNone/>
              <a:tabLst/>
              <a:defRPr/>
            </a:pPr>
            <a:r>
              <a:rPr lang="sv-SE" dirty="0"/>
              <a:t>Logotyp</a:t>
            </a:r>
          </a:p>
          <a:p>
            <a:pPr lvl="0"/>
            <a:endParaRPr lang="sv-SE" dirty="0"/>
          </a:p>
        </p:txBody>
      </p:sp>
      <p:sp>
        <p:nvSpPr>
          <p:cNvPr id="24" name="Platshållare för innehåll 7">
            <a:extLst>
              <a:ext uri="{FF2B5EF4-FFF2-40B4-BE49-F238E27FC236}">
                <a16:creationId xmlns:a16="http://schemas.microsoft.com/office/drawing/2014/main" id="{AAF915AB-7B0F-9445-BDCB-B63FB459A56B}"/>
              </a:ext>
            </a:extLst>
          </p:cNvPr>
          <p:cNvSpPr>
            <a:spLocks noGrp="1"/>
          </p:cNvSpPr>
          <p:nvPr>
            <p:ph sz="quarter" idx="17" hasCustomPrompt="1"/>
          </p:nvPr>
        </p:nvSpPr>
        <p:spPr>
          <a:xfrm>
            <a:off x="6063193" y="6357938"/>
            <a:ext cx="1658408" cy="288925"/>
          </a:xfrm>
        </p:spPr>
        <p:txBody>
          <a:bodyPr>
            <a:noAutofit/>
          </a:bodyPr>
          <a:lstStyle>
            <a:lvl1pPr marL="0" marR="0" indent="0" algn="l" defTabSz="914400" rtl="0" eaLnBrk="1" fontAlgn="auto" latinLnBrk="0" hangingPunct="1">
              <a:lnSpc>
                <a:spcPct val="100000"/>
              </a:lnSpc>
              <a:spcBef>
                <a:spcPts val="1200"/>
              </a:spcBef>
              <a:spcAft>
                <a:spcPts val="0"/>
              </a:spcAft>
              <a:buClrTx/>
              <a:buSzTx/>
              <a:buFontTx/>
              <a:buNone/>
              <a:tabLst/>
              <a:defRPr sz="1000"/>
            </a:lvl1pPr>
          </a:lstStyle>
          <a:p>
            <a:pPr marL="0" marR="0" lvl="0" indent="0" algn="l" defTabSz="914400" rtl="0" eaLnBrk="1" fontAlgn="auto" latinLnBrk="0" hangingPunct="1">
              <a:lnSpc>
                <a:spcPct val="100000"/>
              </a:lnSpc>
              <a:spcBef>
                <a:spcPts val="1200"/>
              </a:spcBef>
              <a:spcAft>
                <a:spcPts val="0"/>
              </a:spcAft>
              <a:buClrTx/>
              <a:buSzTx/>
              <a:buFontTx/>
              <a:buNone/>
              <a:tabLst/>
              <a:defRPr/>
            </a:pPr>
            <a:r>
              <a:rPr lang="sv-SE" dirty="0"/>
              <a:t>Logotyp</a:t>
            </a:r>
          </a:p>
          <a:p>
            <a:pPr lvl="0"/>
            <a:endParaRPr lang="sv-SE" dirty="0"/>
          </a:p>
        </p:txBody>
      </p:sp>
      <p:sp>
        <p:nvSpPr>
          <p:cNvPr id="25" name="Platshållare för innehåll 7">
            <a:extLst>
              <a:ext uri="{FF2B5EF4-FFF2-40B4-BE49-F238E27FC236}">
                <a16:creationId xmlns:a16="http://schemas.microsoft.com/office/drawing/2014/main" id="{93F39D56-3E40-4E47-8F67-96F32DBAFCF6}"/>
              </a:ext>
            </a:extLst>
          </p:cNvPr>
          <p:cNvSpPr>
            <a:spLocks noGrp="1"/>
          </p:cNvSpPr>
          <p:nvPr>
            <p:ph sz="quarter" idx="18" hasCustomPrompt="1"/>
          </p:nvPr>
        </p:nvSpPr>
        <p:spPr>
          <a:xfrm>
            <a:off x="7908926" y="6357938"/>
            <a:ext cx="1658408" cy="288925"/>
          </a:xfrm>
        </p:spPr>
        <p:txBody>
          <a:bodyPr>
            <a:noAutofit/>
          </a:bodyPr>
          <a:lstStyle>
            <a:lvl1pPr marL="0" marR="0" indent="0" algn="l" defTabSz="914400" rtl="0" eaLnBrk="1" fontAlgn="auto" latinLnBrk="0" hangingPunct="1">
              <a:lnSpc>
                <a:spcPct val="100000"/>
              </a:lnSpc>
              <a:spcBef>
                <a:spcPts val="1200"/>
              </a:spcBef>
              <a:spcAft>
                <a:spcPts val="0"/>
              </a:spcAft>
              <a:buClrTx/>
              <a:buSzTx/>
              <a:buFontTx/>
              <a:buNone/>
              <a:tabLst/>
              <a:defRPr sz="1000"/>
            </a:lvl1pPr>
          </a:lstStyle>
          <a:p>
            <a:pPr marL="0" marR="0" lvl="0" indent="0" algn="l" defTabSz="914400" rtl="0" eaLnBrk="1" fontAlgn="auto" latinLnBrk="0" hangingPunct="1">
              <a:lnSpc>
                <a:spcPct val="100000"/>
              </a:lnSpc>
              <a:spcBef>
                <a:spcPts val="1200"/>
              </a:spcBef>
              <a:spcAft>
                <a:spcPts val="0"/>
              </a:spcAft>
              <a:buClrTx/>
              <a:buSzTx/>
              <a:buFontTx/>
              <a:buNone/>
              <a:tabLst/>
              <a:defRPr/>
            </a:pPr>
            <a:r>
              <a:rPr lang="sv-SE" dirty="0"/>
              <a:t>Logotyp</a:t>
            </a:r>
          </a:p>
          <a:p>
            <a:pPr lvl="0"/>
            <a:endParaRPr lang="sv-SE" dirty="0"/>
          </a:p>
        </p:txBody>
      </p:sp>
      <p:sp>
        <p:nvSpPr>
          <p:cNvPr id="26" name="Platshållare för innehåll 7">
            <a:extLst>
              <a:ext uri="{FF2B5EF4-FFF2-40B4-BE49-F238E27FC236}">
                <a16:creationId xmlns:a16="http://schemas.microsoft.com/office/drawing/2014/main" id="{71ED21E2-1786-8F43-9ED4-25680912D6E5}"/>
              </a:ext>
            </a:extLst>
          </p:cNvPr>
          <p:cNvSpPr>
            <a:spLocks noGrp="1"/>
          </p:cNvSpPr>
          <p:nvPr>
            <p:ph sz="quarter" idx="19" hasCustomPrompt="1"/>
          </p:nvPr>
        </p:nvSpPr>
        <p:spPr>
          <a:xfrm>
            <a:off x="9737726" y="6357938"/>
            <a:ext cx="1658408" cy="288925"/>
          </a:xfrm>
        </p:spPr>
        <p:txBody>
          <a:bodyPr>
            <a:noAutofit/>
          </a:bodyPr>
          <a:lstStyle>
            <a:lvl1pPr marL="0" marR="0" indent="0" algn="l" defTabSz="914400" rtl="0" eaLnBrk="1" fontAlgn="auto" latinLnBrk="0" hangingPunct="1">
              <a:lnSpc>
                <a:spcPct val="100000"/>
              </a:lnSpc>
              <a:spcBef>
                <a:spcPts val="1200"/>
              </a:spcBef>
              <a:spcAft>
                <a:spcPts val="0"/>
              </a:spcAft>
              <a:buClrTx/>
              <a:buSzTx/>
              <a:buFontTx/>
              <a:buNone/>
              <a:tabLst/>
              <a:defRPr sz="1000"/>
            </a:lvl1pPr>
          </a:lstStyle>
          <a:p>
            <a:pPr marL="0" marR="0" lvl="0" indent="0" algn="l" defTabSz="914400" rtl="0" eaLnBrk="1" fontAlgn="auto" latinLnBrk="0" hangingPunct="1">
              <a:lnSpc>
                <a:spcPct val="100000"/>
              </a:lnSpc>
              <a:spcBef>
                <a:spcPts val="1200"/>
              </a:spcBef>
              <a:spcAft>
                <a:spcPts val="0"/>
              </a:spcAft>
              <a:buClrTx/>
              <a:buSzTx/>
              <a:buFontTx/>
              <a:buNone/>
              <a:tabLst/>
              <a:defRPr/>
            </a:pPr>
            <a:r>
              <a:rPr lang="sv-SE" dirty="0"/>
              <a:t>Logotyp</a:t>
            </a:r>
          </a:p>
          <a:p>
            <a:pPr lvl="0"/>
            <a:endParaRPr lang="sv-SE" dirty="0"/>
          </a:p>
        </p:txBody>
      </p:sp>
    </p:spTree>
    <p:extLst>
      <p:ext uri="{BB962C8B-B14F-4D97-AF65-F5344CB8AC3E}">
        <p14:creationId xmlns:p14="http://schemas.microsoft.com/office/powerpoint/2010/main" val="833138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och illustration orange">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A4BCD519-C6AC-4D43-8789-8C8C51CC8F39}"/>
              </a:ext>
              <a:ext uri="{C183D7F6-B498-43B3-948B-1728B52AA6E4}">
                <adec:decorative xmlns:adec="http://schemas.microsoft.com/office/drawing/2017/decorative" val="1"/>
              </a:ext>
            </a:extLst>
          </p:cNvPr>
          <p:cNvPicPr>
            <a:picLocks noChangeAspect="1"/>
          </p:cNvPicPr>
          <p:nvPr userDrawn="1"/>
        </p:nvPicPr>
        <p:blipFill rotWithShape="1">
          <a:blip r:embed="rId2"/>
          <a:srcRect b="10620"/>
          <a:stretch/>
        </p:blipFill>
        <p:spPr>
          <a:xfrm>
            <a:off x="0" y="5575301"/>
            <a:ext cx="12192000" cy="1282699"/>
          </a:xfrm>
          <a:prstGeom prst="rect">
            <a:avLst/>
          </a:prstGeom>
        </p:spPr>
      </p:pic>
      <p:sp>
        <p:nvSpPr>
          <p:cNvPr id="2" name="Rubrik 1" descr="Rubrik">
            <a:extLst>
              <a:ext uri="{FF2B5EF4-FFF2-40B4-BE49-F238E27FC236}">
                <a16:creationId xmlns:a16="http://schemas.microsoft.com/office/drawing/2014/main" id="{A2572C13-3610-D948-AE1E-45BBA02234D1}"/>
              </a:ext>
            </a:extLst>
          </p:cNvPr>
          <p:cNvSpPr>
            <a:spLocks noGrp="1"/>
          </p:cNvSpPr>
          <p:nvPr>
            <p:ph type="ctrTitle" hasCustomPrompt="1"/>
          </p:nvPr>
        </p:nvSpPr>
        <p:spPr>
          <a:xfrm>
            <a:off x="3879273" y="717139"/>
            <a:ext cx="7451667" cy="750102"/>
          </a:xfrm>
        </p:spPr>
        <p:txBody>
          <a:bodyPr anchor="t" anchorCtr="0">
            <a:noAutofit/>
          </a:bodyPr>
          <a:lstStyle>
            <a:lvl1pPr algn="l">
              <a:defRPr sz="4800" spc="-150">
                <a:solidFill>
                  <a:schemeClr val="bg1"/>
                </a:solidFill>
              </a:defRPr>
            </a:lvl1pPr>
          </a:lstStyle>
          <a:p>
            <a:r>
              <a:rPr lang="sv-SE" dirty="0" err="1"/>
              <a:t>Lorem</a:t>
            </a:r>
            <a:r>
              <a:rPr lang="sv-SE" dirty="0"/>
              <a:t> </a:t>
            </a:r>
            <a:r>
              <a:rPr lang="sv-SE" dirty="0" err="1"/>
              <a:t>ipsum</a:t>
            </a:r>
            <a:r>
              <a:rPr lang="sv-SE" dirty="0"/>
              <a:t> </a:t>
            </a:r>
            <a:r>
              <a:rPr lang="sv-SE" dirty="0" err="1"/>
              <a:t>Lorem</a:t>
            </a:r>
            <a:endParaRPr lang="sv-SE" dirty="0"/>
          </a:p>
        </p:txBody>
      </p:sp>
      <p:sp>
        <p:nvSpPr>
          <p:cNvPr id="3" name="Underrubrik 2" descr="Text">
            <a:extLst>
              <a:ext uri="{FF2B5EF4-FFF2-40B4-BE49-F238E27FC236}">
                <a16:creationId xmlns:a16="http://schemas.microsoft.com/office/drawing/2014/main" id="{4EEEF225-0091-2A49-A0D8-50575A5EB2E8}"/>
              </a:ext>
            </a:extLst>
          </p:cNvPr>
          <p:cNvSpPr>
            <a:spLocks noGrp="1"/>
          </p:cNvSpPr>
          <p:nvPr>
            <p:ph type="subTitle" idx="1" hasCustomPrompt="1"/>
          </p:nvPr>
        </p:nvSpPr>
        <p:spPr>
          <a:xfrm>
            <a:off x="3879273" y="1562572"/>
            <a:ext cx="7451667" cy="2872740"/>
          </a:xfrm>
        </p:spPr>
        <p:txBody>
          <a:bodyPr rIns="90000">
            <a:noAutofit/>
          </a:bodyPr>
          <a:lstStyle>
            <a:lvl1pPr marL="0" indent="0" algn="l">
              <a:buNone/>
              <a:defRPr sz="2800" spc="-5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Ipsum</a:t>
            </a:r>
            <a:r>
              <a:rPr lang="sv-SE" dirty="0"/>
              <a:t> </a:t>
            </a:r>
            <a:r>
              <a:rPr lang="sv-SE" dirty="0" err="1"/>
              <a:t>dolor</a:t>
            </a:r>
            <a:r>
              <a:rPr lang="sv-SE" dirty="0"/>
              <a:t> </a:t>
            </a:r>
            <a:r>
              <a:rPr lang="sv-SE" dirty="0" err="1"/>
              <a:t>sit</a:t>
            </a:r>
            <a:r>
              <a:rPr lang="sv-SE" dirty="0"/>
              <a:t> </a:t>
            </a:r>
            <a:r>
              <a:rPr lang="sv-SE" dirty="0" err="1"/>
              <a:t>amet</a:t>
            </a:r>
            <a:r>
              <a:rPr lang="sv-SE" dirty="0"/>
              <a:t>, </a:t>
            </a:r>
            <a:r>
              <a:rPr lang="sv-SE" dirty="0" err="1"/>
              <a:t>Lorem</a:t>
            </a:r>
            <a:r>
              <a:rPr lang="sv-SE" dirty="0"/>
              <a:t> </a:t>
            </a:r>
            <a:r>
              <a:rPr lang="sv-SE" dirty="0" err="1"/>
              <a:t>ipsum</a:t>
            </a:r>
            <a:r>
              <a:rPr lang="sv-SE" dirty="0"/>
              <a:t> </a:t>
            </a:r>
            <a:r>
              <a:rPr lang="sv-SE" dirty="0" err="1"/>
              <a:t>dolor</a:t>
            </a:r>
            <a:r>
              <a:rPr lang="sv-SE" dirty="0"/>
              <a:t> </a:t>
            </a:r>
            <a:r>
              <a:rPr lang="sv-SE" dirty="0" err="1"/>
              <a:t>sit</a:t>
            </a:r>
            <a:r>
              <a:rPr lang="sv-SE" dirty="0"/>
              <a:t> </a:t>
            </a:r>
            <a:r>
              <a:rPr lang="sv-SE" dirty="0" err="1"/>
              <a:t>amet</a:t>
            </a:r>
            <a:r>
              <a:rPr lang="sv-SE" dirty="0"/>
              <a:t>, </a:t>
            </a:r>
          </a:p>
        </p:txBody>
      </p:sp>
      <p:sp>
        <p:nvSpPr>
          <p:cNvPr id="9" name="Platshållare för innehåll 8" descr="Illustration">
            <a:extLst>
              <a:ext uri="{FF2B5EF4-FFF2-40B4-BE49-F238E27FC236}">
                <a16:creationId xmlns:a16="http://schemas.microsoft.com/office/drawing/2014/main" id="{14DB1550-8AA9-7A4C-9925-5067266ADF9E}"/>
              </a:ext>
            </a:extLst>
          </p:cNvPr>
          <p:cNvSpPr>
            <a:spLocks noGrp="1"/>
          </p:cNvSpPr>
          <p:nvPr>
            <p:ph sz="quarter" idx="10" hasCustomPrompt="1"/>
          </p:nvPr>
        </p:nvSpPr>
        <p:spPr>
          <a:xfrm>
            <a:off x="701964" y="811712"/>
            <a:ext cx="2924175" cy="3623599"/>
          </a:xfrm>
        </p:spPr>
        <p:txBody>
          <a:bodyPr>
            <a:normAutofit/>
          </a:bodyPr>
          <a:lstStyle>
            <a:lvl1pPr marL="0" indent="0">
              <a:buNone/>
              <a:defRPr sz="1800"/>
            </a:lvl1pPr>
          </a:lstStyle>
          <a:p>
            <a:r>
              <a:rPr lang="sv-SE" dirty="0"/>
              <a:t>Illustration</a:t>
            </a:r>
          </a:p>
        </p:txBody>
      </p:sp>
      <p:pic>
        <p:nvPicPr>
          <p:cNvPr id="19" name="Bildobjekt 18">
            <a:extLst>
              <a:ext uri="{FF2B5EF4-FFF2-40B4-BE49-F238E27FC236}">
                <a16:creationId xmlns:a16="http://schemas.microsoft.com/office/drawing/2014/main" id="{E8EB635F-F012-7C4E-B79F-5F1E8BC24A49}"/>
              </a:ext>
            </a:extLst>
          </p:cNvPr>
          <p:cNvPicPr>
            <a:picLocks noChangeAspect="1"/>
          </p:cNvPicPr>
          <p:nvPr userDrawn="1"/>
        </p:nvPicPr>
        <p:blipFill>
          <a:blip r:embed="rId3"/>
          <a:srcRect/>
          <a:stretch/>
        </p:blipFill>
        <p:spPr>
          <a:xfrm>
            <a:off x="701964" y="5575300"/>
            <a:ext cx="2307936" cy="216602"/>
          </a:xfrm>
          <a:prstGeom prst="rect">
            <a:avLst/>
          </a:prstGeom>
        </p:spPr>
      </p:pic>
    </p:spTree>
    <p:extLst>
      <p:ext uri="{BB962C8B-B14F-4D97-AF65-F5344CB8AC3E}">
        <p14:creationId xmlns:p14="http://schemas.microsoft.com/office/powerpoint/2010/main" val="1752538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5B3F274B-2234-E643-A5D7-4ADC3F9D3623}"/>
              </a:ext>
            </a:extLst>
          </p:cNvPr>
          <p:cNvSpPr>
            <a:spLocks noGrp="1"/>
          </p:cNvSpPr>
          <p:nvPr>
            <p:ph type="title"/>
          </p:nvPr>
        </p:nvSpPr>
        <p:spPr>
          <a:xfrm>
            <a:off x="671020" y="707511"/>
            <a:ext cx="10515600" cy="715328"/>
          </a:xfrm>
          <a:prstGeom prst="rect">
            <a:avLst/>
          </a:prstGeom>
        </p:spPr>
        <p:txBody>
          <a:bodyPr vert="horz" lIns="0" tIns="0" rIns="0" bIns="0" rtlCol="0" anchor="t" anchorCtr="0">
            <a:norm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B1AC91CB-1875-EE4E-9ACD-A917BBC61064}"/>
              </a:ext>
            </a:extLst>
          </p:cNvPr>
          <p:cNvSpPr>
            <a:spLocks noGrp="1"/>
          </p:cNvSpPr>
          <p:nvPr>
            <p:ph type="body" idx="1"/>
          </p:nvPr>
        </p:nvSpPr>
        <p:spPr>
          <a:xfrm>
            <a:off x="689492" y="1502358"/>
            <a:ext cx="10515600" cy="3447415"/>
          </a:xfrm>
          <a:prstGeom prst="rect">
            <a:avLst/>
          </a:prstGeom>
        </p:spPr>
        <p:txBody>
          <a:bodyPr vert="horz" lIns="0" tIns="0" rIns="0" bIns="0" rtlCol="0" anchor="t" anchorCtr="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668735785"/>
      </p:ext>
    </p:extLst>
  </p:cSld>
  <p:clrMap bg1="lt1" tx1="dk1" bg2="lt2" tx2="dk2" accent1="accent1" accent2="accent2" accent3="accent3" accent4="accent4" accent5="accent5" accent6="accent6" hlink="hlink" folHlink="folHlink"/>
  <p:sldLayoutIdLst>
    <p:sldLayoutId id="2147483661" r:id="rId1"/>
    <p:sldLayoutId id="2147483664" r:id="rId2"/>
    <p:sldLayoutId id="2147483672" r:id="rId3"/>
    <p:sldLayoutId id="2147483665" r:id="rId4"/>
    <p:sldLayoutId id="2147483671" r:id="rId5"/>
    <p:sldLayoutId id="2147483666" r:id="rId6"/>
  </p:sldLayoutIdLst>
  <p:txStyles>
    <p:titleStyle>
      <a:lvl1pPr algn="l" defTabSz="914400" rtl="0" eaLnBrk="1" latinLnBrk="0" hangingPunct="1">
        <a:lnSpc>
          <a:spcPct val="90000"/>
        </a:lnSpc>
        <a:spcBef>
          <a:spcPct val="0"/>
        </a:spcBef>
        <a:buNone/>
        <a:defRPr sz="4800" kern="1200" spc="-15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200"/>
        </a:spcBef>
        <a:buFont typeface="Arial" panose="020B0604020202020204" pitchFamily="34" charset="0"/>
        <a:buChar char="•"/>
        <a:defRPr sz="3200" kern="1200" spc="-7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Systemtypsnitt"/>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Systemtypsnitt"/>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Systemtypsnitt"/>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Systemtypsnitt"/>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5B3F274B-2234-E643-A5D7-4ADC3F9D3623}"/>
              </a:ext>
            </a:extLst>
          </p:cNvPr>
          <p:cNvSpPr>
            <a:spLocks noGrp="1"/>
          </p:cNvSpPr>
          <p:nvPr>
            <p:ph type="title"/>
          </p:nvPr>
        </p:nvSpPr>
        <p:spPr>
          <a:xfrm>
            <a:off x="671020" y="707511"/>
            <a:ext cx="10515600" cy="715328"/>
          </a:xfrm>
          <a:prstGeom prst="rect">
            <a:avLst/>
          </a:prstGeom>
        </p:spPr>
        <p:txBody>
          <a:bodyPr vert="horz" lIns="0" tIns="0" rIns="0" bIns="0" rtlCol="0" anchor="t" anchorCtr="0">
            <a:norm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B1AC91CB-1875-EE4E-9ACD-A917BBC61064}"/>
              </a:ext>
            </a:extLst>
          </p:cNvPr>
          <p:cNvSpPr>
            <a:spLocks noGrp="1"/>
          </p:cNvSpPr>
          <p:nvPr>
            <p:ph type="body" idx="1"/>
          </p:nvPr>
        </p:nvSpPr>
        <p:spPr>
          <a:xfrm>
            <a:off x="689492" y="1502358"/>
            <a:ext cx="10515600" cy="3447415"/>
          </a:xfrm>
          <a:prstGeom prst="rect">
            <a:avLst/>
          </a:prstGeom>
        </p:spPr>
        <p:txBody>
          <a:bodyPr vert="horz" lIns="0" tIns="0" rIns="0" bIns="0" rtlCol="0" anchor="t" anchorCtr="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227352933"/>
      </p:ext>
    </p:extLst>
  </p:cSld>
  <p:clrMap bg1="lt1" tx1="dk1" bg2="lt2" tx2="dk2" accent1="accent1" accent2="accent2" accent3="accent3" accent4="accent4" accent5="accent5" accent6="accent6" hlink="hlink" folHlink="folHlink"/>
  <p:sldLayoutIdLst>
    <p:sldLayoutId id="2147483690" r:id="rId1"/>
    <p:sldLayoutId id="2147483699" r:id="rId2"/>
    <p:sldLayoutId id="2147483691" r:id="rId3"/>
    <p:sldLayoutId id="2147483692" r:id="rId4"/>
    <p:sldLayoutId id="2147483693" r:id="rId5"/>
    <p:sldLayoutId id="2147483694" r:id="rId6"/>
    <p:sldLayoutId id="2147483695" r:id="rId7"/>
    <p:sldLayoutId id="2147483697" r:id="rId8"/>
  </p:sldLayoutIdLst>
  <p:txStyles>
    <p:titleStyle>
      <a:lvl1pPr algn="l" defTabSz="914400" rtl="0" eaLnBrk="1" latinLnBrk="0" hangingPunct="1">
        <a:lnSpc>
          <a:spcPct val="90000"/>
        </a:lnSpc>
        <a:spcBef>
          <a:spcPct val="0"/>
        </a:spcBef>
        <a:buNone/>
        <a:defRPr sz="4800" kern="1200" spc="-15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200"/>
        </a:spcBef>
        <a:buFont typeface="Arial" panose="020B0604020202020204" pitchFamily="34" charset="0"/>
        <a:buChar char="•"/>
        <a:defRPr sz="3200" kern="1200" spc="-5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Systemtypsnitt"/>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Systemtypsnitt"/>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Systemtypsnitt"/>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Systemtypsnitt"/>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5B3F274B-2234-E643-A5D7-4ADC3F9D3623}"/>
              </a:ext>
            </a:extLst>
          </p:cNvPr>
          <p:cNvSpPr>
            <a:spLocks noGrp="1"/>
          </p:cNvSpPr>
          <p:nvPr>
            <p:ph type="title"/>
          </p:nvPr>
        </p:nvSpPr>
        <p:spPr>
          <a:xfrm>
            <a:off x="671020" y="707511"/>
            <a:ext cx="10515600" cy="715328"/>
          </a:xfrm>
          <a:prstGeom prst="rect">
            <a:avLst/>
          </a:prstGeom>
        </p:spPr>
        <p:txBody>
          <a:bodyPr vert="horz" lIns="0" tIns="0" rIns="0" bIns="0" rtlCol="0" anchor="t" anchorCtr="0">
            <a:norm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B1AC91CB-1875-EE4E-9ACD-A917BBC61064}"/>
              </a:ext>
            </a:extLst>
          </p:cNvPr>
          <p:cNvSpPr>
            <a:spLocks noGrp="1"/>
          </p:cNvSpPr>
          <p:nvPr>
            <p:ph type="body" idx="1"/>
          </p:nvPr>
        </p:nvSpPr>
        <p:spPr>
          <a:xfrm>
            <a:off x="689492" y="1502358"/>
            <a:ext cx="10515600" cy="3447415"/>
          </a:xfrm>
          <a:prstGeom prst="rect">
            <a:avLst/>
          </a:prstGeom>
        </p:spPr>
        <p:txBody>
          <a:bodyPr vert="horz" lIns="0" tIns="0" rIns="0" bIns="0" rtlCol="0" anchor="t" anchorCtr="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624403878"/>
      </p:ext>
    </p:extLst>
  </p:cSld>
  <p:clrMap bg1="lt1" tx1="dk1" bg2="lt2" tx2="dk2" accent1="accent1" accent2="accent2" accent3="accent3" accent4="accent4" accent5="accent5" accent6="accent6" hlink="hlink" folHlink="folHlink"/>
  <p:sldLayoutIdLst>
    <p:sldLayoutId id="2147483674" r:id="rId1"/>
    <p:sldLayoutId id="2147483700" r:id="rId2"/>
    <p:sldLayoutId id="2147483675" r:id="rId3"/>
    <p:sldLayoutId id="2147483676" r:id="rId4"/>
    <p:sldLayoutId id="2147483677" r:id="rId5"/>
    <p:sldLayoutId id="2147483678" r:id="rId6"/>
    <p:sldLayoutId id="2147483696" r:id="rId7"/>
    <p:sldLayoutId id="2147483698" r:id="rId8"/>
  </p:sldLayoutIdLst>
  <p:txStyles>
    <p:titleStyle>
      <a:lvl1pPr algn="l" defTabSz="914400" rtl="0" eaLnBrk="1" latinLnBrk="0" hangingPunct="1">
        <a:lnSpc>
          <a:spcPct val="90000"/>
        </a:lnSpc>
        <a:spcBef>
          <a:spcPct val="0"/>
        </a:spcBef>
        <a:buNone/>
        <a:defRPr sz="4800" kern="1200" spc="-150">
          <a:solidFill>
            <a:schemeClr val="bg1"/>
          </a:solidFill>
          <a:latin typeface="+mj-lt"/>
          <a:ea typeface="+mj-ea"/>
          <a:cs typeface="+mj-cs"/>
        </a:defRPr>
      </a:lvl1pPr>
    </p:titleStyle>
    <p:bodyStyle>
      <a:lvl1pPr marL="228600" indent="-228600" algn="l" defTabSz="914400" rtl="0" eaLnBrk="1" latinLnBrk="0" hangingPunct="1">
        <a:lnSpc>
          <a:spcPct val="100000"/>
        </a:lnSpc>
        <a:spcBef>
          <a:spcPts val="1200"/>
        </a:spcBef>
        <a:buFont typeface="Arial" panose="020B0604020202020204" pitchFamily="34" charset="0"/>
        <a:buChar char="•"/>
        <a:defRPr sz="3200" kern="1200" spc="-4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Systemtypsnitt"/>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Systemtypsnitt"/>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Systemtypsnitt"/>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Systemtypsnitt"/>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image" Target="../media/image14.emf"/></Relationships>
</file>

<file path=ppt/slides/_rels/slide1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latshållare för bild 16">
            <a:extLst>
              <a:ext uri="{FF2B5EF4-FFF2-40B4-BE49-F238E27FC236}">
                <a16:creationId xmlns:a16="http://schemas.microsoft.com/office/drawing/2014/main" id="{6F4C55F1-242A-734B-9044-D0A6953AA6D5}"/>
              </a:ext>
            </a:extLst>
          </p:cNvPr>
          <p:cNvPicPr>
            <a:picLocks noGrp="1" noChangeAspect="1"/>
          </p:cNvPicPr>
          <p:nvPr>
            <p:ph type="pic" sz="quarter" idx="10"/>
          </p:nvPr>
        </p:nvPicPr>
        <p:blipFill>
          <a:blip r:embed="rId3"/>
          <a:srcRect/>
          <a:stretch>
            <a:fillRect/>
          </a:stretch>
        </p:blipFill>
        <p:spPr/>
      </p:pic>
      <p:pic>
        <p:nvPicPr>
          <p:cNvPr id="25" name="Platshållare för innehåll 24">
            <a:extLst>
              <a:ext uri="{FF2B5EF4-FFF2-40B4-BE49-F238E27FC236}">
                <a16:creationId xmlns:a16="http://schemas.microsoft.com/office/drawing/2014/main" id="{ACC1FCCC-EB29-3241-9D5A-EDDB09850A27}"/>
              </a:ext>
            </a:extLst>
          </p:cNvPr>
          <p:cNvPicPr>
            <a:picLocks noGrp="1" noChangeAspect="1"/>
          </p:cNvPicPr>
          <p:nvPr>
            <p:ph sz="quarter" idx="13"/>
          </p:nvPr>
        </p:nvPicPr>
        <p:blipFill rotWithShape="1">
          <a:blip r:embed="rId4"/>
          <a:srcRect l="15111" t="40623" r="16523" b="47386"/>
          <a:stretch/>
        </p:blipFill>
        <p:spPr>
          <a:xfrm>
            <a:off x="100571" y="3127283"/>
            <a:ext cx="11769252" cy="1458686"/>
          </a:xfrm>
        </p:spPr>
      </p:pic>
      <p:pic>
        <p:nvPicPr>
          <p:cNvPr id="30" name="Bildobjekt 29" descr="En våg med fyra linjer i olika gradienter av orange. Under står logotyper för: Försäkringskassan, Arbetsförmedlningen, Sveriges Kommuner och Regioner samt Socialstyrelsen. Tillsammans bildar de Finsam.">
            <a:extLst>
              <a:ext uri="{FF2B5EF4-FFF2-40B4-BE49-F238E27FC236}">
                <a16:creationId xmlns:a16="http://schemas.microsoft.com/office/drawing/2014/main" id="{C65B05FB-BEFA-B54C-9886-89431E1FDA4A}"/>
              </a:ext>
            </a:extLst>
          </p:cNvPr>
          <p:cNvPicPr>
            <a:picLocks noChangeAspect="1"/>
          </p:cNvPicPr>
          <p:nvPr/>
        </p:nvPicPr>
        <p:blipFill>
          <a:blip r:embed="rId5"/>
          <a:stretch>
            <a:fillRect/>
          </a:stretch>
        </p:blipFill>
        <p:spPr>
          <a:xfrm>
            <a:off x="0" y="5165109"/>
            <a:ext cx="12192000" cy="1701800"/>
          </a:xfrm>
          <a:prstGeom prst="rect">
            <a:avLst/>
          </a:prstGeom>
        </p:spPr>
      </p:pic>
    </p:spTree>
    <p:extLst>
      <p:ext uri="{BB962C8B-B14F-4D97-AF65-F5344CB8AC3E}">
        <p14:creationId xmlns:p14="http://schemas.microsoft.com/office/powerpoint/2010/main" val="1309219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0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Vilket stöd kan individerna få?</a:t>
            </a:r>
          </a:p>
        </p:txBody>
      </p:sp>
      <p:sp>
        <p:nvSpPr>
          <p:cNvPr id="9" name="Platshållare för innehåll 8">
            <a:extLst>
              <a:ext uri="{FF2B5EF4-FFF2-40B4-BE49-F238E27FC236}">
                <a16:creationId xmlns:a16="http://schemas.microsoft.com/office/drawing/2014/main" id="{5F99B4DE-66BA-E542-AD48-4966D76BA4E8}"/>
              </a:ext>
            </a:extLst>
          </p:cNvPr>
          <p:cNvSpPr>
            <a:spLocks noGrp="1"/>
          </p:cNvSpPr>
          <p:nvPr>
            <p:ph idx="1"/>
          </p:nvPr>
        </p:nvSpPr>
        <p:spPr/>
        <p:txBody>
          <a:bodyPr/>
          <a:lstStyle/>
          <a:p>
            <a:r>
              <a:rPr lang="sv-SE" dirty="0"/>
              <a:t>En gemensam handlingsplan från inblandade parter</a:t>
            </a:r>
          </a:p>
          <a:p>
            <a:r>
              <a:rPr lang="sv-SE" dirty="0"/>
              <a:t>En kombination av insatser under en period.</a:t>
            </a:r>
          </a:p>
        </p:txBody>
      </p:sp>
      <p:pic>
        <p:nvPicPr>
          <p:cNvPr id="13" name="Bildobjekt 12">
            <a:extLst>
              <a:ext uri="{FF2B5EF4-FFF2-40B4-BE49-F238E27FC236}">
                <a16:creationId xmlns:a16="http://schemas.microsoft.com/office/drawing/2014/main" id="{0254FD35-7586-7C46-BA0E-DCD5C3AB5FFC}"/>
              </a:ext>
            </a:extLst>
          </p:cNvPr>
          <p:cNvPicPr>
            <a:picLocks noChangeAspect="1"/>
          </p:cNvPicPr>
          <p:nvPr/>
        </p:nvPicPr>
        <p:blipFill>
          <a:blip r:embed="rId3"/>
          <a:stretch>
            <a:fillRect/>
          </a:stretch>
        </p:blipFill>
        <p:spPr>
          <a:xfrm>
            <a:off x="7304690" y="2967344"/>
            <a:ext cx="3496094" cy="2470518"/>
          </a:xfrm>
          <a:prstGeom prst="rect">
            <a:avLst/>
          </a:prstGeom>
        </p:spPr>
      </p:pic>
    </p:spTree>
    <p:extLst>
      <p:ext uri="{BB962C8B-B14F-4D97-AF65-F5344CB8AC3E}">
        <p14:creationId xmlns:p14="http://schemas.microsoft.com/office/powerpoint/2010/main" val="987906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a:t>Medelstilldelning</a:t>
            </a:r>
          </a:p>
        </p:txBody>
      </p:sp>
      <p:sp>
        <p:nvSpPr>
          <p:cNvPr id="3" name="Platshållare för text 1"/>
          <p:cNvSpPr>
            <a:spLocks noGrp="1"/>
          </p:cNvSpPr>
          <p:nvPr>
            <p:ph type="subTitle" idx="1"/>
          </p:nvPr>
        </p:nvSpPr>
        <p:spPr>
          <a:prstGeom prst="rect">
            <a:avLst/>
          </a:prstGeom>
        </p:spPr>
        <p:txBody>
          <a:bodyPr/>
          <a:lstStyle/>
          <a:p>
            <a:r>
              <a:rPr lang="sv-SE" dirty="0"/>
              <a:t>Försäkringskassan och Arbetsförmedlingen tillförde totalt ca 339 miljoner (50 procent av medlen), kommuner och region ca 339 miljoner (25 procent var).</a:t>
            </a:r>
          </a:p>
          <a:p>
            <a:r>
              <a:rPr lang="sv-SE" b="1" dirty="0"/>
              <a:t>80 procent </a:t>
            </a:r>
            <a:r>
              <a:rPr lang="sv-SE" dirty="0"/>
              <a:t>av kostnaderna till individinsatser</a:t>
            </a:r>
            <a:br>
              <a:rPr lang="sv-SE" dirty="0"/>
            </a:br>
            <a:r>
              <a:rPr lang="sv-SE" b="1" dirty="0"/>
              <a:t>20 procent </a:t>
            </a:r>
            <a:r>
              <a:rPr lang="sv-SE" dirty="0"/>
              <a:t>till strukturinriktade insatser</a:t>
            </a:r>
          </a:p>
        </p:txBody>
      </p:sp>
      <p:pic>
        <p:nvPicPr>
          <p:cNvPr id="7" name="Platshållare för innehåll 6">
            <a:extLst>
              <a:ext uri="{FF2B5EF4-FFF2-40B4-BE49-F238E27FC236}">
                <a16:creationId xmlns:a16="http://schemas.microsoft.com/office/drawing/2014/main" id="{89E029AA-2993-704F-A581-2D628818B8AC}"/>
              </a:ext>
            </a:extLst>
          </p:cNvPr>
          <p:cNvPicPr>
            <a:picLocks noGrp="1" noChangeAspect="1"/>
          </p:cNvPicPr>
          <p:nvPr>
            <p:ph sz="quarter" idx="10"/>
          </p:nvPr>
        </p:nvPicPr>
        <p:blipFill>
          <a:blip r:embed="rId3"/>
          <a:stretch>
            <a:fillRect/>
          </a:stretch>
        </p:blipFill>
        <p:spPr>
          <a:xfrm>
            <a:off x="316871" y="1102377"/>
            <a:ext cx="3376942" cy="3376942"/>
          </a:xfrm>
        </p:spPr>
      </p:pic>
    </p:spTree>
    <p:extLst>
      <p:ext uri="{BB962C8B-B14F-4D97-AF65-F5344CB8AC3E}">
        <p14:creationId xmlns:p14="http://schemas.microsoft.com/office/powerpoint/2010/main" val="1696837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Några siffror</a:t>
            </a:r>
            <a:endParaRPr lang="sv-SE" dirty="0">
              <a:solidFill>
                <a:schemeClr val="accent2">
                  <a:lumMod val="50000"/>
                </a:schemeClr>
              </a:solidFill>
            </a:endParaRPr>
          </a:p>
        </p:txBody>
      </p:sp>
      <p:sp>
        <p:nvSpPr>
          <p:cNvPr id="2" name="Platshållare för text 1"/>
          <p:cNvSpPr>
            <a:spLocks noGrp="1"/>
          </p:cNvSpPr>
          <p:nvPr>
            <p:ph idx="1"/>
          </p:nvPr>
        </p:nvSpPr>
        <p:spPr>
          <a:xfrm>
            <a:off x="701963" y="1496481"/>
            <a:ext cx="10515600" cy="3727369"/>
          </a:xfrm>
        </p:spPr>
        <p:txBody>
          <a:bodyPr/>
          <a:lstStyle/>
          <a:p>
            <a:pPr marL="0" indent="0">
              <a:buNone/>
            </a:pPr>
            <a:r>
              <a:rPr lang="sv-SE" b="1" dirty="0"/>
              <a:t>2019 deltog 31 167 deltagare i 599 olika insatser: </a:t>
            </a:r>
          </a:p>
          <a:p>
            <a:r>
              <a:rPr lang="sv-SE" dirty="0"/>
              <a:t>53 procent individinriktade insatser och 47 procent strukturövergripande insatser</a:t>
            </a:r>
          </a:p>
          <a:p>
            <a:r>
              <a:rPr lang="sv-SE" dirty="0"/>
              <a:t>11 000 deltagare har avslutat en insats, 55 procent kvinnor, 45 procent män</a:t>
            </a:r>
          </a:p>
          <a:p>
            <a:pPr lvl="1"/>
            <a:r>
              <a:rPr lang="sv-SE" dirty="0"/>
              <a:t>16 procent arbetade/studerade före insatsstart</a:t>
            </a:r>
          </a:p>
          <a:p>
            <a:pPr lvl="1"/>
            <a:r>
              <a:rPr lang="sv-SE" dirty="0"/>
              <a:t>31 procent arbetade/studerade efter avslutad insats.</a:t>
            </a:r>
          </a:p>
        </p:txBody>
      </p:sp>
    </p:spTree>
    <p:extLst>
      <p:ext uri="{BB962C8B-B14F-4D97-AF65-F5344CB8AC3E}">
        <p14:creationId xmlns:p14="http://schemas.microsoft.com/office/powerpoint/2010/main" val="3653708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500"/>
                                        <p:tgtEl>
                                          <p:spTgt spid="2">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Effect transition="in" filter="fade">
                                      <p:cBhvr>
                                        <p:cTn id="18"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ctrTitle"/>
          </p:nvPr>
        </p:nvSpPr>
        <p:spPr/>
        <p:txBody>
          <a:bodyPr/>
          <a:lstStyle/>
          <a:p>
            <a:r>
              <a:rPr lang="sv-SE" dirty="0"/>
              <a:t>Individinriktade insatser</a:t>
            </a:r>
          </a:p>
        </p:txBody>
      </p:sp>
      <p:sp>
        <p:nvSpPr>
          <p:cNvPr id="2" name="Platshållare för text 1"/>
          <p:cNvSpPr>
            <a:spLocks noGrp="1"/>
          </p:cNvSpPr>
          <p:nvPr>
            <p:ph type="subTitle" idx="1"/>
          </p:nvPr>
        </p:nvSpPr>
        <p:spPr/>
        <p:txBody>
          <a:bodyPr/>
          <a:lstStyle/>
          <a:p>
            <a:r>
              <a:rPr lang="sv-SE" b="1" dirty="0"/>
              <a:t>Rehabilitering för arbete/utbildning – </a:t>
            </a:r>
            <a:r>
              <a:rPr lang="sv-SE" dirty="0"/>
              <a:t>52 procent av insatserna syftade till att individen skulle börja eller fortsätta arbeta/studera.</a:t>
            </a:r>
          </a:p>
        </p:txBody>
      </p:sp>
      <p:graphicFrame>
        <p:nvGraphicFramePr>
          <p:cNvPr id="8" name="Diagram 7"/>
          <p:cNvGraphicFramePr/>
          <p:nvPr>
            <p:extLst>
              <p:ext uri="{D42A27DB-BD31-4B8C-83A1-F6EECF244321}">
                <p14:modId xmlns:p14="http://schemas.microsoft.com/office/powerpoint/2010/main" val="4174776558"/>
              </p:ext>
            </p:extLst>
          </p:nvPr>
        </p:nvGraphicFramePr>
        <p:xfrm>
          <a:off x="0" y="1240746"/>
          <a:ext cx="3921365" cy="2981155"/>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ruta 8"/>
          <p:cNvSpPr txBox="1"/>
          <p:nvPr/>
        </p:nvSpPr>
        <p:spPr>
          <a:xfrm>
            <a:off x="1941318" y="2945576"/>
            <a:ext cx="1901011" cy="498598"/>
          </a:xfrm>
          <a:prstGeom prst="rect">
            <a:avLst/>
          </a:prstGeom>
          <a:noFill/>
        </p:spPr>
        <p:txBody>
          <a:bodyPr wrap="square" rtlCol="0">
            <a:spAutoFit/>
          </a:bodyPr>
          <a:lstStyle/>
          <a:p>
            <a:r>
              <a:rPr lang="sv-SE" sz="1320" dirty="0"/>
              <a:t>Rehab för arbete </a:t>
            </a:r>
            <a:br>
              <a:rPr lang="sv-SE" sz="1320" dirty="0"/>
            </a:br>
            <a:r>
              <a:rPr lang="sv-SE" sz="1320" dirty="0"/>
              <a:t>eller utbildning</a:t>
            </a:r>
          </a:p>
        </p:txBody>
      </p:sp>
    </p:spTree>
    <p:extLst>
      <p:ext uri="{BB962C8B-B14F-4D97-AF65-F5344CB8AC3E}">
        <p14:creationId xmlns:p14="http://schemas.microsoft.com/office/powerpoint/2010/main" val="1107182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Graphic spid="8" grpId="0">
        <p:bldAsOne/>
      </p:bldGraphic>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ctrTitle"/>
          </p:nvPr>
        </p:nvSpPr>
        <p:spPr/>
        <p:txBody>
          <a:bodyPr/>
          <a:lstStyle/>
          <a:p>
            <a:r>
              <a:rPr lang="sv-SE" dirty="0"/>
              <a:t>Individinriktade insatser</a:t>
            </a:r>
          </a:p>
        </p:txBody>
      </p:sp>
      <p:sp>
        <p:nvSpPr>
          <p:cNvPr id="2" name="Platshållare för text 1"/>
          <p:cNvSpPr>
            <a:spLocks noGrp="1"/>
          </p:cNvSpPr>
          <p:nvPr>
            <p:ph type="subTitle" idx="1"/>
          </p:nvPr>
        </p:nvSpPr>
        <p:spPr/>
        <p:txBody>
          <a:bodyPr/>
          <a:lstStyle/>
          <a:p>
            <a:r>
              <a:rPr lang="sv-SE" b="1" dirty="0"/>
              <a:t>Förberedande insatser </a:t>
            </a:r>
            <a:r>
              <a:rPr lang="sv-SE" dirty="0"/>
              <a:t>25 procent av insatserna syftade till att förbereda individen till arbete/studera.</a:t>
            </a:r>
          </a:p>
        </p:txBody>
      </p:sp>
      <p:graphicFrame>
        <p:nvGraphicFramePr>
          <p:cNvPr id="8" name="Diagram 7"/>
          <p:cNvGraphicFramePr/>
          <p:nvPr>
            <p:extLst>
              <p:ext uri="{D42A27DB-BD31-4B8C-83A1-F6EECF244321}">
                <p14:modId xmlns:p14="http://schemas.microsoft.com/office/powerpoint/2010/main" val="2307991847"/>
              </p:ext>
            </p:extLst>
          </p:nvPr>
        </p:nvGraphicFramePr>
        <p:xfrm>
          <a:off x="0" y="1240746"/>
          <a:ext cx="3921365" cy="2981155"/>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ruta 8"/>
          <p:cNvSpPr txBox="1"/>
          <p:nvPr/>
        </p:nvSpPr>
        <p:spPr>
          <a:xfrm>
            <a:off x="1941318" y="2945576"/>
            <a:ext cx="1901011" cy="498598"/>
          </a:xfrm>
          <a:prstGeom prst="rect">
            <a:avLst/>
          </a:prstGeom>
          <a:noFill/>
        </p:spPr>
        <p:txBody>
          <a:bodyPr wrap="square" rtlCol="0">
            <a:spAutoFit/>
          </a:bodyPr>
          <a:lstStyle/>
          <a:p>
            <a:r>
              <a:rPr lang="sv-SE" sz="1320" dirty="0"/>
              <a:t>Rehab för arbete </a:t>
            </a:r>
            <a:br>
              <a:rPr lang="sv-SE" sz="1320" dirty="0"/>
            </a:br>
            <a:r>
              <a:rPr lang="sv-SE" sz="1320" dirty="0"/>
              <a:t>eller utbildning</a:t>
            </a:r>
          </a:p>
        </p:txBody>
      </p:sp>
      <p:sp>
        <p:nvSpPr>
          <p:cNvPr id="10" name="textruta 9"/>
          <p:cNvSpPr txBox="1"/>
          <p:nvPr/>
        </p:nvSpPr>
        <p:spPr>
          <a:xfrm>
            <a:off x="330820" y="2841548"/>
            <a:ext cx="1309397" cy="498598"/>
          </a:xfrm>
          <a:prstGeom prst="rect">
            <a:avLst/>
          </a:prstGeom>
          <a:noFill/>
        </p:spPr>
        <p:txBody>
          <a:bodyPr wrap="square" rtlCol="0">
            <a:spAutoFit/>
          </a:bodyPr>
          <a:lstStyle/>
          <a:p>
            <a:r>
              <a:rPr lang="sv-SE" sz="1320" dirty="0"/>
              <a:t>Förberedande insatser</a:t>
            </a:r>
          </a:p>
        </p:txBody>
      </p:sp>
    </p:spTree>
    <p:extLst>
      <p:ext uri="{BB962C8B-B14F-4D97-AF65-F5344CB8AC3E}">
        <p14:creationId xmlns:p14="http://schemas.microsoft.com/office/powerpoint/2010/main" val="29348400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fade">
                                      <p:cBhvr>
                                        <p:cTn id="10"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ctrTitle"/>
          </p:nvPr>
        </p:nvSpPr>
        <p:spPr/>
        <p:txBody>
          <a:bodyPr/>
          <a:lstStyle/>
          <a:p>
            <a:r>
              <a:rPr lang="sv-SE" dirty="0"/>
              <a:t>Individinriktade insatser</a:t>
            </a:r>
          </a:p>
        </p:txBody>
      </p:sp>
      <p:sp>
        <p:nvSpPr>
          <p:cNvPr id="2" name="Platshållare för text 1"/>
          <p:cNvSpPr>
            <a:spLocks noGrp="1"/>
          </p:cNvSpPr>
          <p:nvPr>
            <p:ph type="subTitle" idx="1"/>
          </p:nvPr>
        </p:nvSpPr>
        <p:spPr/>
        <p:txBody>
          <a:bodyPr/>
          <a:lstStyle/>
          <a:p>
            <a:r>
              <a:rPr lang="sv-SE" b="1" dirty="0"/>
              <a:t>Kartläggning av individer – </a:t>
            </a:r>
            <a:r>
              <a:rPr lang="sv-SE" dirty="0"/>
              <a:t>12 procent. </a:t>
            </a:r>
          </a:p>
        </p:txBody>
      </p:sp>
      <p:graphicFrame>
        <p:nvGraphicFramePr>
          <p:cNvPr id="8" name="Diagram 7"/>
          <p:cNvGraphicFramePr/>
          <p:nvPr>
            <p:extLst>
              <p:ext uri="{D42A27DB-BD31-4B8C-83A1-F6EECF244321}">
                <p14:modId xmlns:p14="http://schemas.microsoft.com/office/powerpoint/2010/main" val="4216786071"/>
              </p:ext>
            </p:extLst>
          </p:nvPr>
        </p:nvGraphicFramePr>
        <p:xfrm>
          <a:off x="0" y="1240746"/>
          <a:ext cx="3921365" cy="2981155"/>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ruta 8"/>
          <p:cNvSpPr txBox="1"/>
          <p:nvPr/>
        </p:nvSpPr>
        <p:spPr>
          <a:xfrm>
            <a:off x="1941318" y="2945576"/>
            <a:ext cx="1901011" cy="498598"/>
          </a:xfrm>
          <a:prstGeom prst="rect">
            <a:avLst/>
          </a:prstGeom>
          <a:noFill/>
        </p:spPr>
        <p:txBody>
          <a:bodyPr wrap="square" rtlCol="0">
            <a:spAutoFit/>
          </a:bodyPr>
          <a:lstStyle/>
          <a:p>
            <a:r>
              <a:rPr lang="sv-SE" sz="1320" dirty="0"/>
              <a:t>Rehab för arbete </a:t>
            </a:r>
            <a:br>
              <a:rPr lang="sv-SE" sz="1320" dirty="0"/>
            </a:br>
            <a:r>
              <a:rPr lang="sv-SE" sz="1320" dirty="0"/>
              <a:t>eller utbildning</a:t>
            </a:r>
          </a:p>
        </p:txBody>
      </p:sp>
      <p:sp>
        <p:nvSpPr>
          <p:cNvPr id="10" name="textruta 9"/>
          <p:cNvSpPr txBox="1"/>
          <p:nvPr/>
        </p:nvSpPr>
        <p:spPr>
          <a:xfrm>
            <a:off x="330820" y="2841548"/>
            <a:ext cx="1309397" cy="498598"/>
          </a:xfrm>
          <a:prstGeom prst="rect">
            <a:avLst/>
          </a:prstGeom>
          <a:noFill/>
        </p:spPr>
        <p:txBody>
          <a:bodyPr wrap="square" rtlCol="0">
            <a:spAutoFit/>
          </a:bodyPr>
          <a:lstStyle/>
          <a:p>
            <a:r>
              <a:rPr lang="sv-SE" sz="1320" dirty="0"/>
              <a:t>Förberedande insatser</a:t>
            </a:r>
          </a:p>
        </p:txBody>
      </p:sp>
      <p:sp>
        <p:nvSpPr>
          <p:cNvPr id="11" name="textruta 10"/>
          <p:cNvSpPr txBox="1"/>
          <p:nvPr/>
        </p:nvSpPr>
        <p:spPr>
          <a:xfrm>
            <a:off x="330820" y="1664328"/>
            <a:ext cx="1901011" cy="295466"/>
          </a:xfrm>
          <a:prstGeom prst="rect">
            <a:avLst/>
          </a:prstGeom>
          <a:noFill/>
        </p:spPr>
        <p:txBody>
          <a:bodyPr wrap="square" rtlCol="0">
            <a:spAutoFit/>
          </a:bodyPr>
          <a:lstStyle/>
          <a:p>
            <a:r>
              <a:rPr lang="sv-SE" sz="1320" dirty="0"/>
              <a:t>Kartläggning</a:t>
            </a:r>
          </a:p>
        </p:txBody>
      </p:sp>
    </p:spTree>
    <p:extLst>
      <p:ext uri="{BB962C8B-B14F-4D97-AF65-F5344CB8AC3E}">
        <p14:creationId xmlns:p14="http://schemas.microsoft.com/office/powerpoint/2010/main" val="24831571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fade">
                                      <p:cBhvr>
                                        <p:cTn id="10"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ctrTitle"/>
          </p:nvPr>
        </p:nvSpPr>
        <p:spPr/>
        <p:txBody>
          <a:bodyPr/>
          <a:lstStyle/>
          <a:p>
            <a:r>
              <a:rPr lang="sv-SE" dirty="0"/>
              <a:t>Individinriktade insatser</a:t>
            </a:r>
          </a:p>
        </p:txBody>
      </p:sp>
      <p:sp>
        <p:nvSpPr>
          <p:cNvPr id="2" name="Platshållare för text 1"/>
          <p:cNvSpPr>
            <a:spLocks noGrp="1"/>
          </p:cNvSpPr>
          <p:nvPr>
            <p:ph type="subTitle" idx="1"/>
          </p:nvPr>
        </p:nvSpPr>
        <p:spPr/>
        <p:txBody>
          <a:bodyPr/>
          <a:lstStyle/>
          <a:p>
            <a:r>
              <a:rPr lang="sv-SE" b="1" dirty="0"/>
              <a:t>Förebyggande insatser </a:t>
            </a:r>
            <a:r>
              <a:rPr lang="sv-SE" dirty="0"/>
              <a:t>– 5 procent av insatserna syftade till att förbereda till arbete/studier.</a:t>
            </a:r>
          </a:p>
        </p:txBody>
      </p:sp>
      <p:graphicFrame>
        <p:nvGraphicFramePr>
          <p:cNvPr id="8" name="Diagram 7"/>
          <p:cNvGraphicFramePr/>
          <p:nvPr>
            <p:extLst>
              <p:ext uri="{D42A27DB-BD31-4B8C-83A1-F6EECF244321}">
                <p14:modId xmlns:p14="http://schemas.microsoft.com/office/powerpoint/2010/main" val="1852288615"/>
              </p:ext>
            </p:extLst>
          </p:nvPr>
        </p:nvGraphicFramePr>
        <p:xfrm>
          <a:off x="0" y="1240746"/>
          <a:ext cx="3921365" cy="2981155"/>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ruta 8"/>
          <p:cNvSpPr txBox="1"/>
          <p:nvPr/>
        </p:nvSpPr>
        <p:spPr>
          <a:xfrm>
            <a:off x="1941318" y="2942928"/>
            <a:ext cx="1901011" cy="498598"/>
          </a:xfrm>
          <a:prstGeom prst="rect">
            <a:avLst/>
          </a:prstGeom>
          <a:noFill/>
        </p:spPr>
        <p:txBody>
          <a:bodyPr wrap="square" rtlCol="0">
            <a:spAutoFit/>
          </a:bodyPr>
          <a:lstStyle/>
          <a:p>
            <a:r>
              <a:rPr lang="sv-SE" sz="1320" dirty="0"/>
              <a:t>Rehab för arbete </a:t>
            </a:r>
            <a:br>
              <a:rPr lang="sv-SE" sz="1320" dirty="0"/>
            </a:br>
            <a:r>
              <a:rPr lang="sv-SE" sz="1320" dirty="0"/>
              <a:t>eller utbildning</a:t>
            </a:r>
          </a:p>
        </p:txBody>
      </p:sp>
      <p:sp>
        <p:nvSpPr>
          <p:cNvPr id="10" name="textruta 9"/>
          <p:cNvSpPr txBox="1"/>
          <p:nvPr/>
        </p:nvSpPr>
        <p:spPr>
          <a:xfrm>
            <a:off x="330820" y="2841548"/>
            <a:ext cx="1309397" cy="498598"/>
          </a:xfrm>
          <a:prstGeom prst="rect">
            <a:avLst/>
          </a:prstGeom>
          <a:noFill/>
        </p:spPr>
        <p:txBody>
          <a:bodyPr wrap="square" rtlCol="0">
            <a:spAutoFit/>
          </a:bodyPr>
          <a:lstStyle/>
          <a:p>
            <a:r>
              <a:rPr lang="sv-SE" sz="1320" dirty="0"/>
              <a:t>Förberedande insatser</a:t>
            </a:r>
          </a:p>
        </p:txBody>
      </p:sp>
      <p:sp>
        <p:nvSpPr>
          <p:cNvPr id="11" name="textruta 10"/>
          <p:cNvSpPr txBox="1"/>
          <p:nvPr/>
        </p:nvSpPr>
        <p:spPr>
          <a:xfrm>
            <a:off x="330820" y="1664328"/>
            <a:ext cx="1901011" cy="295466"/>
          </a:xfrm>
          <a:prstGeom prst="rect">
            <a:avLst/>
          </a:prstGeom>
          <a:noFill/>
        </p:spPr>
        <p:txBody>
          <a:bodyPr wrap="square" rtlCol="0">
            <a:spAutoFit/>
          </a:bodyPr>
          <a:lstStyle/>
          <a:p>
            <a:r>
              <a:rPr lang="sv-SE" sz="1320" dirty="0"/>
              <a:t>Kartläggning</a:t>
            </a:r>
          </a:p>
        </p:txBody>
      </p:sp>
      <p:sp>
        <p:nvSpPr>
          <p:cNvPr id="12" name="textruta 11"/>
          <p:cNvSpPr txBox="1"/>
          <p:nvPr/>
        </p:nvSpPr>
        <p:spPr>
          <a:xfrm>
            <a:off x="1216795" y="830245"/>
            <a:ext cx="1408739" cy="498598"/>
          </a:xfrm>
          <a:prstGeom prst="rect">
            <a:avLst/>
          </a:prstGeom>
          <a:noFill/>
        </p:spPr>
        <p:txBody>
          <a:bodyPr wrap="square" rtlCol="0">
            <a:spAutoFit/>
          </a:bodyPr>
          <a:lstStyle/>
          <a:p>
            <a:r>
              <a:rPr lang="sv-SE" sz="1320" dirty="0"/>
              <a:t>Förebyggande</a:t>
            </a:r>
            <a:br>
              <a:rPr lang="sv-SE" sz="1320" dirty="0"/>
            </a:br>
            <a:r>
              <a:rPr lang="sv-SE" sz="1320" dirty="0"/>
              <a:t> insatser</a:t>
            </a:r>
          </a:p>
        </p:txBody>
      </p:sp>
    </p:spTree>
    <p:extLst>
      <p:ext uri="{BB962C8B-B14F-4D97-AF65-F5344CB8AC3E}">
        <p14:creationId xmlns:p14="http://schemas.microsoft.com/office/powerpoint/2010/main" val="25052536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fade">
                                      <p:cBhvr>
                                        <p:cTn id="10"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Diagram 12">
            <a:extLst>
              <a:ext uri="{FF2B5EF4-FFF2-40B4-BE49-F238E27FC236}">
                <a16:creationId xmlns:a16="http://schemas.microsoft.com/office/drawing/2014/main" id="{E9E19255-0272-BA49-9F21-734EDE3C0458}"/>
              </a:ext>
            </a:extLst>
          </p:cNvPr>
          <p:cNvGraphicFramePr/>
          <p:nvPr>
            <p:extLst>
              <p:ext uri="{D42A27DB-BD31-4B8C-83A1-F6EECF244321}">
                <p14:modId xmlns:p14="http://schemas.microsoft.com/office/powerpoint/2010/main" val="3954884132"/>
              </p:ext>
            </p:extLst>
          </p:nvPr>
        </p:nvGraphicFramePr>
        <p:xfrm>
          <a:off x="-92798" y="1236249"/>
          <a:ext cx="4068231" cy="2990147"/>
        </p:xfrm>
        <a:graphic>
          <a:graphicData uri="http://schemas.openxmlformats.org/drawingml/2006/chart">
            <c:chart xmlns:c="http://schemas.openxmlformats.org/drawingml/2006/chart" xmlns:r="http://schemas.openxmlformats.org/officeDocument/2006/relationships" r:id="rId3"/>
          </a:graphicData>
        </a:graphic>
      </p:graphicFrame>
      <p:sp>
        <p:nvSpPr>
          <p:cNvPr id="3" name="Rubrik 2"/>
          <p:cNvSpPr>
            <a:spLocks noGrp="1"/>
          </p:cNvSpPr>
          <p:nvPr>
            <p:ph type="ctrTitle"/>
          </p:nvPr>
        </p:nvSpPr>
        <p:spPr/>
        <p:txBody>
          <a:bodyPr/>
          <a:lstStyle/>
          <a:p>
            <a:r>
              <a:rPr lang="sv-SE" dirty="0"/>
              <a:t>Strukturinriktade insatser</a:t>
            </a:r>
          </a:p>
        </p:txBody>
      </p:sp>
      <p:sp>
        <p:nvSpPr>
          <p:cNvPr id="2" name="Platshållare för text 1"/>
          <p:cNvSpPr>
            <a:spLocks noGrp="1"/>
          </p:cNvSpPr>
          <p:nvPr>
            <p:ph type="subTitle" idx="1"/>
          </p:nvPr>
        </p:nvSpPr>
        <p:spPr/>
        <p:txBody>
          <a:bodyPr/>
          <a:lstStyle/>
          <a:p>
            <a:r>
              <a:rPr lang="sv-SE" b="1" dirty="0"/>
              <a:t>Dialog och kommunikation </a:t>
            </a:r>
            <a:r>
              <a:rPr lang="sv-SE" dirty="0"/>
              <a:t>– 40 procent av insatserna syftade att sprida information, förenkla processer, underlätta det gemensamma arbetet och kompetensutveckling.</a:t>
            </a:r>
          </a:p>
        </p:txBody>
      </p:sp>
      <p:sp>
        <p:nvSpPr>
          <p:cNvPr id="9" name="textruta 8"/>
          <p:cNvSpPr txBox="1"/>
          <p:nvPr/>
        </p:nvSpPr>
        <p:spPr>
          <a:xfrm>
            <a:off x="1941316" y="2237999"/>
            <a:ext cx="1943088" cy="498598"/>
          </a:xfrm>
          <a:prstGeom prst="rect">
            <a:avLst/>
          </a:prstGeom>
          <a:noFill/>
        </p:spPr>
        <p:txBody>
          <a:bodyPr wrap="square" rtlCol="0">
            <a:spAutoFit/>
          </a:bodyPr>
          <a:lstStyle/>
          <a:p>
            <a:r>
              <a:rPr lang="sv-SE" sz="1320" dirty="0"/>
              <a:t>Dialog och kommunikation</a:t>
            </a:r>
          </a:p>
        </p:txBody>
      </p:sp>
    </p:spTree>
    <p:extLst>
      <p:ext uri="{BB962C8B-B14F-4D97-AF65-F5344CB8AC3E}">
        <p14:creationId xmlns:p14="http://schemas.microsoft.com/office/powerpoint/2010/main" val="841526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Effect transition="in" filter="fade">
                                      <p:cBhvr>
                                        <p:cTn id="15"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P spid="2" grpId="0" build="p"/>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Diagram 12">
            <a:extLst>
              <a:ext uri="{FF2B5EF4-FFF2-40B4-BE49-F238E27FC236}">
                <a16:creationId xmlns:a16="http://schemas.microsoft.com/office/drawing/2014/main" id="{E9E19255-0272-BA49-9F21-734EDE3C0458}"/>
              </a:ext>
            </a:extLst>
          </p:cNvPr>
          <p:cNvGraphicFramePr/>
          <p:nvPr>
            <p:extLst>
              <p:ext uri="{D42A27DB-BD31-4B8C-83A1-F6EECF244321}">
                <p14:modId xmlns:p14="http://schemas.microsoft.com/office/powerpoint/2010/main" val="1788994118"/>
              </p:ext>
            </p:extLst>
          </p:nvPr>
        </p:nvGraphicFramePr>
        <p:xfrm>
          <a:off x="-92798" y="1236249"/>
          <a:ext cx="4068231" cy="2990147"/>
        </p:xfrm>
        <a:graphic>
          <a:graphicData uri="http://schemas.openxmlformats.org/drawingml/2006/chart">
            <c:chart xmlns:c="http://schemas.openxmlformats.org/drawingml/2006/chart" xmlns:r="http://schemas.openxmlformats.org/officeDocument/2006/relationships" r:id="rId3"/>
          </a:graphicData>
        </a:graphic>
      </p:graphicFrame>
      <p:sp>
        <p:nvSpPr>
          <p:cNvPr id="3" name="Rubrik 2"/>
          <p:cNvSpPr>
            <a:spLocks noGrp="1"/>
          </p:cNvSpPr>
          <p:nvPr>
            <p:ph type="ctrTitle"/>
          </p:nvPr>
        </p:nvSpPr>
        <p:spPr/>
        <p:txBody>
          <a:bodyPr/>
          <a:lstStyle/>
          <a:p>
            <a:r>
              <a:rPr lang="sv-SE" dirty="0"/>
              <a:t>Strukturinriktade insatser</a:t>
            </a:r>
          </a:p>
        </p:txBody>
      </p:sp>
      <p:sp>
        <p:nvSpPr>
          <p:cNvPr id="2" name="Platshållare för text 1"/>
          <p:cNvSpPr>
            <a:spLocks noGrp="1"/>
          </p:cNvSpPr>
          <p:nvPr>
            <p:ph type="subTitle" idx="1"/>
          </p:nvPr>
        </p:nvSpPr>
        <p:spPr/>
        <p:txBody>
          <a:bodyPr/>
          <a:lstStyle/>
          <a:p>
            <a:r>
              <a:rPr lang="sv-SE" b="1" dirty="0"/>
              <a:t>Utbildning/konferens </a:t>
            </a:r>
            <a:r>
              <a:rPr lang="sv-SE" dirty="0"/>
              <a:t>– 23 procent av insatserna inriktade att höja kompetensen inom specifika områden t ex diagnoser, förhållningsätt.</a:t>
            </a:r>
          </a:p>
        </p:txBody>
      </p:sp>
      <p:sp>
        <p:nvSpPr>
          <p:cNvPr id="9" name="textruta 8"/>
          <p:cNvSpPr txBox="1"/>
          <p:nvPr/>
        </p:nvSpPr>
        <p:spPr>
          <a:xfrm>
            <a:off x="1941316" y="2237999"/>
            <a:ext cx="1943088" cy="498598"/>
          </a:xfrm>
          <a:prstGeom prst="rect">
            <a:avLst/>
          </a:prstGeom>
          <a:noFill/>
        </p:spPr>
        <p:txBody>
          <a:bodyPr wrap="square" rtlCol="0">
            <a:spAutoFit/>
          </a:bodyPr>
          <a:lstStyle/>
          <a:p>
            <a:r>
              <a:rPr lang="sv-SE" sz="1320" dirty="0"/>
              <a:t>Dialog och kommunikation</a:t>
            </a:r>
          </a:p>
        </p:txBody>
      </p:sp>
      <p:sp>
        <p:nvSpPr>
          <p:cNvPr id="10" name="textruta 9"/>
          <p:cNvSpPr txBox="1"/>
          <p:nvPr/>
        </p:nvSpPr>
        <p:spPr>
          <a:xfrm>
            <a:off x="942732" y="3492087"/>
            <a:ext cx="1901011" cy="295466"/>
          </a:xfrm>
          <a:prstGeom prst="rect">
            <a:avLst/>
          </a:prstGeom>
          <a:noFill/>
        </p:spPr>
        <p:txBody>
          <a:bodyPr wrap="square" rtlCol="0">
            <a:spAutoFit/>
          </a:bodyPr>
          <a:lstStyle/>
          <a:p>
            <a:r>
              <a:rPr lang="sv-SE" sz="1320" dirty="0"/>
              <a:t>Utbildning/konferens</a:t>
            </a:r>
          </a:p>
        </p:txBody>
      </p:sp>
    </p:spTree>
    <p:extLst>
      <p:ext uri="{BB962C8B-B14F-4D97-AF65-F5344CB8AC3E}">
        <p14:creationId xmlns:p14="http://schemas.microsoft.com/office/powerpoint/2010/main" val="40788914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Diagram 12">
            <a:extLst>
              <a:ext uri="{FF2B5EF4-FFF2-40B4-BE49-F238E27FC236}">
                <a16:creationId xmlns:a16="http://schemas.microsoft.com/office/drawing/2014/main" id="{E9E19255-0272-BA49-9F21-734EDE3C0458}"/>
              </a:ext>
            </a:extLst>
          </p:cNvPr>
          <p:cNvGraphicFramePr/>
          <p:nvPr>
            <p:extLst>
              <p:ext uri="{D42A27DB-BD31-4B8C-83A1-F6EECF244321}">
                <p14:modId xmlns:p14="http://schemas.microsoft.com/office/powerpoint/2010/main" val="1614860464"/>
              </p:ext>
            </p:extLst>
          </p:nvPr>
        </p:nvGraphicFramePr>
        <p:xfrm>
          <a:off x="-92798" y="1236249"/>
          <a:ext cx="4068231" cy="2990147"/>
        </p:xfrm>
        <a:graphic>
          <a:graphicData uri="http://schemas.openxmlformats.org/drawingml/2006/chart">
            <c:chart xmlns:c="http://schemas.openxmlformats.org/drawingml/2006/chart" xmlns:r="http://schemas.openxmlformats.org/officeDocument/2006/relationships" r:id="rId3"/>
          </a:graphicData>
        </a:graphic>
      </p:graphicFrame>
      <p:sp>
        <p:nvSpPr>
          <p:cNvPr id="3" name="Rubrik 2"/>
          <p:cNvSpPr>
            <a:spLocks noGrp="1"/>
          </p:cNvSpPr>
          <p:nvPr>
            <p:ph type="ctrTitle"/>
          </p:nvPr>
        </p:nvSpPr>
        <p:spPr/>
        <p:txBody>
          <a:bodyPr/>
          <a:lstStyle/>
          <a:p>
            <a:r>
              <a:rPr lang="sv-SE" dirty="0"/>
              <a:t>Strukturinriktade insatser</a:t>
            </a:r>
          </a:p>
        </p:txBody>
      </p:sp>
      <p:sp>
        <p:nvSpPr>
          <p:cNvPr id="2" name="Platshållare för text 1"/>
          <p:cNvSpPr>
            <a:spLocks noGrp="1"/>
          </p:cNvSpPr>
          <p:nvPr>
            <p:ph type="subTitle" idx="1"/>
          </p:nvPr>
        </p:nvSpPr>
        <p:spPr/>
        <p:txBody>
          <a:bodyPr/>
          <a:lstStyle/>
          <a:p>
            <a:r>
              <a:rPr lang="sv-SE" b="1" dirty="0"/>
              <a:t>Kartläggning</a:t>
            </a:r>
            <a:r>
              <a:rPr lang="sv-SE" dirty="0"/>
              <a:t> (t ex behov av rehabilitering till olika målgrupper) – 15 procent. </a:t>
            </a:r>
          </a:p>
          <a:p>
            <a:endParaRPr lang="sv-SE" dirty="0"/>
          </a:p>
        </p:txBody>
      </p:sp>
      <p:sp>
        <p:nvSpPr>
          <p:cNvPr id="9" name="textruta 8"/>
          <p:cNvSpPr txBox="1"/>
          <p:nvPr/>
        </p:nvSpPr>
        <p:spPr>
          <a:xfrm>
            <a:off x="1941316" y="2237999"/>
            <a:ext cx="1943088" cy="498598"/>
          </a:xfrm>
          <a:prstGeom prst="rect">
            <a:avLst/>
          </a:prstGeom>
          <a:noFill/>
        </p:spPr>
        <p:txBody>
          <a:bodyPr wrap="square" rtlCol="0">
            <a:spAutoFit/>
          </a:bodyPr>
          <a:lstStyle/>
          <a:p>
            <a:r>
              <a:rPr lang="sv-SE" sz="1320" dirty="0"/>
              <a:t>Dialog och kommunikation</a:t>
            </a:r>
          </a:p>
        </p:txBody>
      </p:sp>
      <p:sp>
        <p:nvSpPr>
          <p:cNvPr id="10" name="textruta 9"/>
          <p:cNvSpPr txBox="1"/>
          <p:nvPr/>
        </p:nvSpPr>
        <p:spPr>
          <a:xfrm>
            <a:off x="942732" y="3492087"/>
            <a:ext cx="1901011" cy="295466"/>
          </a:xfrm>
          <a:prstGeom prst="rect">
            <a:avLst/>
          </a:prstGeom>
          <a:noFill/>
        </p:spPr>
        <p:txBody>
          <a:bodyPr wrap="square" rtlCol="0">
            <a:spAutoFit/>
          </a:bodyPr>
          <a:lstStyle/>
          <a:p>
            <a:r>
              <a:rPr lang="sv-SE" sz="1320" dirty="0"/>
              <a:t>Utbildning/konferens</a:t>
            </a:r>
          </a:p>
        </p:txBody>
      </p:sp>
      <p:sp>
        <p:nvSpPr>
          <p:cNvPr id="11" name="textruta 10"/>
          <p:cNvSpPr txBox="1"/>
          <p:nvPr/>
        </p:nvSpPr>
        <p:spPr>
          <a:xfrm>
            <a:off x="601466" y="2669623"/>
            <a:ext cx="1901011" cy="295466"/>
          </a:xfrm>
          <a:prstGeom prst="rect">
            <a:avLst/>
          </a:prstGeom>
          <a:noFill/>
        </p:spPr>
        <p:txBody>
          <a:bodyPr wrap="square" rtlCol="0">
            <a:spAutoFit/>
          </a:bodyPr>
          <a:lstStyle/>
          <a:p>
            <a:r>
              <a:rPr lang="sv-SE" sz="1320" dirty="0"/>
              <a:t>Kartläggning</a:t>
            </a:r>
          </a:p>
        </p:txBody>
      </p:sp>
    </p:spTree>
    <p:extLst>
      <p:ext uri="{BB962C8B-B14F-4D97-AF65-F5344CB8AC3E}">
        <p14:creationId xmlns:p14="http://schemas.microsoft.com/office/powerpoint/2010/main" val="19467722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fade">
                                      <p:cBhvr>
                                        <p:cTn id="10"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ctrTitle"/>
          </p:nvPr>
        </p:nvSpPr>
        <p:spPr/>
        <p:txBody>
          <a:bodyPr/>
          <a:lstStyle/>
          <a:p>
            <a:r>
              <a:rPr lang="sv-SE" dirty="0"/>
              <a:t>Lag för lokal samverkan</a:t>
            </a:r>
            <a:endParaRPr lang="sv-SE" dirty="0">
              <a:solidFill>
                <a:srgbClr val="FF6600"/>
              </a:solidFill>
            </a:endParaRPr>
          </a:p>
        </p:txBody>
      </p:sp>
      <p:sp>
        <p:nvSpPr>
          <p:cNvPr id="5" name="Underrubrik 4">
            <a:extLst>
              <a:ext uri="{FF2B5EF4-FFF2-40B4-BE49-F238E27FC236}">
                <a16:creationId xmlns:a16="http://schemas.microsoft.com/office/drawing/2014/main" id="{C2B58B4A-496C-094D-8972-D8DD5FB31740}"/>
              </a:ext>
            </a:extLst>
          </p:cNvPr>
          <p:cNvSpPr>
            <a:spLocks noGrp="1"/>
          </p:cNvSpPr>
          <p:nvPr>
            <p:ph type="subTitle" idx="1"/>
          </p:nvPr>
        </p:nvSpPr>
        <p:spPr/>
        <p:txBody>
          <a:bodyPr/>
          <a:lstStyle/>
          <a:p>
            <a:r>
              <a:rPr lang="sv-SE" dirty="0"/>
              <a:t>Lag (2003:1210) om finansiell samordning av rehabiliteringsinsatser.</a:t>
            </a:r>
          </a:p>
          <a:p>
            <a:endParaRPr lang="sv-SE" dirty="0"/>
          </a:p>
          <a:p>
            <a:endParaRPr lang="sv-SE" dirty="0"/>
          </a:p>
        </p:txBody>
      </p:sp>
      <p:pic>
        <p:nvPicPr>
          <p:cNvPr id="9" name="Platshållare för innehåll 8">
            <a:extLst>
              <a:ext uri="{FF2B5EF4-FFF2-40B4-BE49-F238E27FC236}">
                <a16:creationId xmlns:a16="http://schemas.microsoft.com/office/drawing/2014/main" id="{EB01CF38-D741-9A4A-B871-F65D34754FC7}"/>
              </a:ext>
            </a:extLst>
          </p:cNvPr>
          <p:cNvPicPr>
            <a:picLocks noGrp="1" noChangeAspect="1"/>
          </p:cNvPicPr>
          <p:nvPr>
            <p:ph sz="quarter" idx="10"/>
          </p:nvPr>
        </p:nvPicPr>
        <p:blipFill>
          <a:blip r:embed="rId3"/>
          <a:stretch>
            <a:fillRect/>
          </a:stretch>
        </p:blipFill>
        <p:spPr>
          <a:xfrm>
            <a:off x="318509" y="590388"/>
            <a:ext cx="3560764" cy="3560764"/>
          </a:xfrm>
        </p:spPr>
      </p:pic>
    </p:spTree>
    <p:extLst>
      <p:ext uri="{BB962C8B-B14F-4D97-AF65-F5344CB8AC3E}">
        <p14:creationId xmlns:p14="http://schemas.microsoft.com/office/powerpoint/2010/main" val="3627286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Diagram 12">
            <a:extLst>
              <a:ext uri="{FF2B5EF4-FFF2-40B4-BE49-F238E27FC236}">
                <a16:creationId xmlns:a16="http://schemas.microsoft.com/office/drawing/2014/main" id="{E9E19255-0272-BA49-9F21-734EDE3C0458}"/>
              </a:ext>
            </a:extLst>
          </p:cNvPr>
          <p:cNvGraphicFramePr/>
          <p:nvPr>
            <p:extLst>
              <p:ext uri="{D42A27DB-BD31-4B8C-83A1-F6EECF244321}">
                <p14:modId xmlns:p14="http://schemas.microsoft.com/office/powerpoint/2010/main" val="2408558419"/>
              </p:ext>
            </p:extLst>
          </p:nvPr>
        </p:nvGraphicFramePr>
        <p:xfrm>
          <a:off x="-92798" y="1236249"/>
          <a:ext cx="4068231" cy="2990147"/>
        </p:xfrm>
        <a:graphic>
          <a:graphicData uri="http://schemas.openxmlformats.org/drawingml/2006/chart">
            <c:chart xmlns:c="http://schemas.openxmlformats.org/drawingml/2006/chart" xmlns:r="http://schemas.openxmlformats.org/officeDocument/2006/relationships" r:id="rId3"/>
          </a:graphicData>
        </a:graphic>
      </p:graphicFrame>
      <p:sp>
        <p:nvSpPr>
          <p:cNvPr id="3" name="Rubrik 2"/>
          <p:cNvSpPr>
            <a:spLocks noGrp="1"/>
          </p:cNvSpPr>
          <p:nvPr>
            <p:ph type="ctrTitle"/>
          </p:nvPr>
        </p:nvSpPr>
        <p:spPr/>
        <p:txBody>
          <a:bodyPr/>
          <a:lstStyle/>
          <a:p>
            <a:r>
              <a:rPr lang="sv-SE" dirty="0"/>
              <a:t>Strukturinriktade insatser</a:t>
            </a:r>
          </a:p>
        </p:txBody>
      </p:sp>
      <p:sp>
        <p:nvSpPr>
          <p:cNvPr id="2" name="Platshållare för text 1"/>
          <p:cNvSpPr>
            <a:spLocks noGrp="1"/>
          </p:cNvSpPr>
          <p:nvPr>
            <p:ph type="subTitle" idx="1"/>
          </p:nvPr>
        </p:nvSpPr>
        <p:spPr/>
        <p:txBody>
          <a:bodyPr/>
          <a:lstStyle/>
          <a:p>
            <a:r>
              <a:rPr lang="sv-SE" b="1" dirty="0"/>
              <a:t>Annan inriktning </a:t>
            </a:r>
            <a:r>
              <a:rPr lang="sv-SE" dirty="0"/>
              <a:t>– 22 procent av insatserna.</a:t>
            </a:r>
          </a:p>
        </p:txBody>
      </p:sp>
      <p:sp>
        <p:nvSpPr>
          <p:cNvPr id="9" name="textruta 8"/>
          <p:cNvSpPr txBox="1"/>
          <p:nvPr/>
        </p:nvSpPr>
        <p:spPr>
          <a:xfrm>
            <a:off x="1941316" y="2237999"/>
            <a:ext cx="1943088" cy="498598"/>
          </a:xfrm>
          <a:prstGeom prst="rect">
            <a:avLst/>
          </a:prstGeom>
          <a:noFill/>
        </p:spPr>
        <p:txBody>
          <a:bodyPr wrap="square" rtlCol="0">
            <a:spAutoFit/>
          </a:bodyPr>
          <a:lstStyle/>
          <a:p>
            <a:r>
              <a:rPr lang="sv-SE" sz="1320" dirty="0"/>
              <a:t>Dialog och kommunikation</a:t>
            </a:r>
          </a:p>
        </p:txBody>
      </p:sp>
      <p:sp>
        <p:nvSpPr>
          <p:cNvPr id="10" name="textruta 9"/>
          <p:cNvSpPr txBox="1"/>
          <p:nvPr/>
        </p:nvSpPr>
        <p:spPr>
          <a:xfrm>
            <a:off x="942732" y="3492087"/>
            <a:ext cx="1901011" cy="295466"/>
          </a:xfrm>
          <a:prstGeom prst="rect">
            <a:avLst/>
          </a:prstGeom>
          <a:noFill/>
        </p:spPr>
        <p:txBody>
          <a:bodyPr wrap="square" rtlCol="0">
            <a:spAutoFit/>
          </a:bodyPr>
          <a:lstStyle/>
          <a:p>
            <a:r>
              <a:rPr lang="sv-SE" sz="1320" dirty="0"/>
              <a:t>Utbildning/konferens</a:t>
            </a:r>
          </a:p>
        </p:txBody>
      </p:sp>
      <p:sp>
        <p:nvSpPr>
          <p:cNvPr id="11" name="textruta 10"/>
          <p:cNvSpPr txBox="1"/>
          <p:nvPr/>
        </p:nvSpPr>
        <p:spPr>
          <a:xfrm>
            <a:off x="601466" y="2669623"/>
            <a:ext cx="1901011" cy="295466"/>
          </a:xfrm>
          <a:prstGeom prst="rect">
            <a:avLst/>
          </a:prstGeom>
          <a:noFill/>
        </p:spPr>
        <p:txBody>
          <a:bodyPr wrap="square" rtlCol="0">
            <a:spAutoFit/>
          </a:bodyPr>
          <a:lstStyle/>
          <a:p>
            <a:r>
              <a:rPr lang="sv-SE" sz="1320" dirty="0"/>
              <a:t>Kartläggning</a:t>
            </a:r>
          </a:p>
        </p:txBody>
      </p:sp>
      <p:sp>
        <p:nvSpPr>
          <p:cNvPr id="12" name="textruta 11"/>
          <p:cNvSpPr txBox="1"/>
          <p:nvPr/>
        </p:nvSpPr>
        <p:spPr>
          <a:xfrm>
            <a:off x="899781" y="1779784"/>
            <a:ext cx="1901011" cy="498598"/>
          </a:xfrm>
          <a:prstGeom prst="rect">
            <a:avLst/>
          </a:prstGeom>
          <a:noFill/>
        </p:spPr>
        <p:txBody>
          <a:bodyPr wrap="square" rtlCol="0">
            <a:spAutoFit/>
          </a:bodyPr>
          <a:lstStyle/>
          <a:p>
            <a:r>
              <a:rPr lang="sv-SE" sz="1320" dirty="0"/>
              <a:t>Annan </a:t>
            </a:r>
            <a:br>
              <a:rPr lang="sv-SE" sz="1320" dirty="0"/>
            </a:br>
            <a:r>
              <a:rPr lang="sv-SE" sz="1320" dirty="0"/>
              <a:t>inriktning</a:t>
            </a:r>
          </a:p>
        </p:txBody>
      </p:sp>
    </p:spTree>
    <p:extLst>
      <p:ext uri="{BB962C8B-B14F-4D97-AF65-F5344CB8AC3E}">
        <p14:creationId xmlns:p14="http://schemas.microsoft.com/office/powerpoint/2010/main" val="1902540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Nationella rådet och dess arbetsgrupp</a:t>
            </a:r>
          </a:p>
        </p:txBody>
      </p:sp>
      <p:sp>
        <p:nvSpPr>
          <p:cNvPr id="4" name="Platshållare för text 3"/>
          <p:cNvSpPr>
            <a:spLocks noGrp="1"/>
          </p:cNvSpPr>
          <p:nvPr>
            <p:ph idx="1"/>
          </p:nvPr>
        </p:nvSpPr>
        <p:spPr/>
        <p:txBody>
          <a:bodyPr/>
          <a:lstStyle/>
          <a:p>
            <a:pPr marL="0" indent="0">
              <a:buNone/>
            </a:pPr>
            <a:r>
              <a:rPr lang="sv-SE" dirty="0"/>
              <a:t>Består av representanter från Sveriges kommuner och regioner, Socialstyrelsen, Arbetsförmedlingen och Försäkringskassan</a:t>
            </a:r>
          </a:p>
        </p:txBody>
      </p:sp>
    </p:spTree>
    <p:extLst>
      <p:ext uri="{BB962C8B-B14F-4D97-AF65-F5344CB8AC3E}">
        <p14:creationId xmlns:p14="http://schemas.microsoft.com/office/powerpoint/2010/main" val="1713692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Nationella rådet</a:t>
            </a:r>
            <a:endParaRPr lang="sv-SE" strike="sngStrike" dirty="0"/>
          </a:p>
        </p:txBody>
      </p:sp>
      <p:sp>
        <p:nvSpPr>
          <p:cNvPr id="4" name="Platshållare för text 3"/>
          <p:cNvSpPr>
            <a:spLocks noGrp="1"/>
          </p:cNvSpPr>
          <p:nvPr>
            <p:ph idx="1"/>
          </p:nvPr>
        </p:nvSpPr>
        <p:spPr/>
        <p:txBody>
          <a:bodyPr/>
          <a:lstStyle/>
          <a:p>
            <a:r>
              <a:rPr lang="sv-SE" kern="0" dirty="0" err="1"/>
              <a:t>S</a:t>
            </a:r>
            <a:r>
              <a:rPr lang="sv-SE" dirty="0" err="1"/>
              <a:t>amverkansforum</a:t>
            </a:r>
            <a:r>
              <a:rPr lang="sv-SE" dirty="0"/>
              <a:t> för att skapa samsyn i strategiska frågor vad gäller finansiell samordning</a:t>
            </a:r>
          </a:p>
          <a:p>
            <a:r>
              <a:rPr lang="sv-SE" dirty="0"/>
              <a:t>Ett nationellt stöd i övergripande förbundsgemensamma frågor</a:t>
            </a:r>
          </a:p>
          <a:p>
            <a:r>
              <a:rPr lang="sv-SE" dirty="0"/>
              <a:t>Erbjuda stöd för kunskap, kompetens och utveckling</a:t>
            </a:r>
          </a:p>
          <a:p>
            <a:r>
              <a:rPr lang="sv-SE" dirty="0"/>
              <a:t>Ska stärka den finansiella samordningen.</a:t>
            </a:r>
          </a:p>
        </p:txBody>
      </p:sp>
    </p:spTree>
    <p:extLst>
      <p:ext uri="{BB962C8B-B14F-4D97-AF65-F5344CB8AC3E}">
        <p14:creationId xmlns:p14="http://schemas.microsoft.com/office/powerpoint/2010/main" val="2292275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A2D2020-382B-584A-88C5-EE58DDFF122F}"/>
              </a:ext>
            </a:extLst>
          </p:cNvPr>
          <p:cNvSpPr>
            <a:spLocks noGrp="1"/>
          </p:cNvSpPr>
          <p:nvPr>
            <p:ph type="title"/>
          </p:nvPr>
        </p:nvSpPr>
        <p:spPr/>
        <p:txBody>
          <a:bodyPr/>
          <a:lstStyle/>
          <a:p>
            <a:r>
              <a:rPr lang="sv-SE" dirty="0"/>
              <a:t>Varför behövs samordning?</a:t>
            </a:r>
          </a:p>
        </p:txBody>
      </p:sp>
      <p:sp>
        <p:nvSpPr>
          <p:cNvPr id="5" name="Platshållare för innehåll 4">
            <a:extLst>
              <a:ext uri="{FF2B5EF4-FFF2-40B4-BE49-F238E27FC236}">
                <a16:creationId xmlns:a16="http://schemas.microsoft.com/office/drawing/2014/main" id="{0B407DB7-EC68-CF4D-B243-D0B784631F28}"/>
              </a:ext>
            </a:extLst>
          </p:cNvPr>
          <p:cNvSpPr>
            <a:spLocks noGrp="1"/>
          </p:cNvSpPr>
          <p:nvPr>
            <p:ph idx="1"/>
          </p:nvPr>
        </p:nvSpPr>
        <p:spPr/>
        <p:txBody>
          <a:bodyPr/>
          <a:lstStyle/>
          <a:p>
            <a:pPr marL="0" indent="0">
              <a:buNone/>
            </a:pPr>
            <a:r>
              <a:rPr lang="sv-SE" b="1" dirty="0"/>
              <a:t>Individen</a:t>
            </a:r>
          </a:p>
          <a:p>
            <a:r>
              <a:rPr lang="sv-SE" dirty="0"/>
              <a:t>Uppnå eller förbättra sin förmåga till egen försörjning</a:t>
            </a:r>
          </a:p>
          <a:p>
            <a:r>
              <a:rPr lang="sv-SE" dirty="0"/>
              <a:t>Undvika rundgång och att hamna mellan stolarna</a:t>
            </a:r>
          </a:p>
          <a:p>
            <a:r>
              <a:rPr lang="sv-SE" dirty="0"/>
              <a:t>Adekvat stöd och insatser</a:t>
            </a:r>
          </a:p>
          <a:p>
            <a:r>
              <a:rPr lang="sv-SE" dirty="0"/>
              <a:t>Delaktighet från flera parter i rehabiliteringen</a:t>
            </a:r>
          </a:p>
        </p:txBody>
      </p:sp>
      <p:pic>
        <p:nvPicPr>
          <p:cNvPr id="7" name="Bildobjekt 6">
            <a:extLst>
              <a:ext uri="{FF2B5EF4-FFF2-40B4-BE49-F238E27FC236}">
                <a16:creationId xmlns:a16="http://schemas.microsoft.com/office/drawing/2014/main" id="{199161AE-2D7D-4E41-9793-35CA6373BF91}"/>
              </a:ext>
            </a:extLst>
          </p:cNvPr>
          <p:cNvPicPr>
            <a:picLocks noChangeAspect="1"/>
          </p:cNvPicPr>
          <p:nvPr/>
        </p:nvPicPr>
        <p:blipFill>
          <a:blip r:embed="rId3"/>
          <a:stretch>
            <a:fillRect/>
          </a:stretch>
        </p:blipFill>
        <p:spPr>
          <a:xfrm>
            <a:off x="8204548" y="2281306"/>
            <a:ext cx="3850710" cy="3850710"/>
          </a:xfrm>
          <a:prstGeom prst="rect">
            <a:avLst/>
          </a:prstGeom>
        </p:spPr>
      </p:pic>
    </p:spTree>
    <p:extLst>
      <p:ext uri="{BB962C8B-B14F-4D97-AF65-F5344CB8AC3E}">
        <p14:creationId xmlns:p14="http://schemas.microsoft.com/office/powerpoint/2010/main" val="2696079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A2D2020-382B-584A-88C5-EE58DDFF122F}"/>
              </a:ext>
            </a:extLst>
          </p:cNvPr>
          <p:cNvSpPr>
            <a:spLocks noGrp="1"/>
          </p:cNvSpPr>
          <p:nvPr>
            <p:ph type="title"/>
          </p:nvPr>
        </p:nvSpPr>
        <p:spPr/>
        <p:txBody>
          <a:bodyPr/>
          <a:lstStyle/>
          <a:p>
            <a:r>
              <a:rPr lang="sv-SE" dirty="0"/>
              <a:t>Varför behövs samordning?</a:t>
            </a:r>
          </a:p>
        </p:txBody>
      </p:sp>
      <p:sp>
        <p:nvSpPr>
          <p:cNvPr id="5" name="Platshållare för innehåll 4">
            <a:extLst>
              <a:ext uri="{FF2B5EF4-FFF2-40B4-BE49-F238E27FC236}">
                <a16:creationId xmlns:a16="http://schemas.microsoft.com/office/drawing/2014/main" id="{0B407DB7-EC68-CF4D-B243-D0B784631F28}"/>
              </a:ext>
            </a:extLst>
          </p:cNvPr>
          <p:cNvSpPr>
            <a:spLocks noGrp="1"/>
          </p:cNvSpPr>
          <p:nvPr>
            <p:ph idx="1"/>
          </p:nvPr>
        </p:nvSpPr>
        <p:spPr/>
        <p:txBody>
          <a:bodyPr/>
          <a:lstStyle/>
          <a:p>
            <a:pPr marL="0" indent="0">
              <a:buNone/>
            </a:pPr>
            <a:r>
              <a:rPr lang="sv-SE" b="1" dirty="0"/>
              <a:t>Samhället</a:t>
            </a:r>
          </a:p>
          <a:p>
            <a:r>
              <a:rPr lang="sv-SE" altLang="sv-SE" dirty="0">
                <a:latin typeface="Museo 300" panose="02000000000000000000" pitchFamily="50" charset="0"/>
              </a:rPr>
              <a:t>Förkortad rehabiliteringsprocess</a:t>
            </a:r>
          </a:p>
          <a:p>
            <a:r>
              <a:rPr lang="sv-SE" altLang="sv-SE" dirty="0">
                <a:latin typeface="Museo 300" panose="02000000000000000000" pitchFamily="50" charset="0"/>
              </a:rPr>
              <a:t>Minskade väntetider</a:t>
            </a:r>
          </a:p>
          <a:p>
            <a:r>
              <a:rPr lang="sv-SE" altLang="sv-SE" dirty="0">
                <a:latin typeface="Museo 300" panose="02000000000000000000" pitchFamily="50" charset="0"/>
              </a:rPr>
              <a:t>Tydligare ansvarsgränser</a:t>
            </a:r>
          </a:p>
          <a:p>
            <a:r>
              <a:rPr lang="sv-SE" dirty="0">
                <a:latin typeface="Museo 300" panose="02000000000000000000" pitchFamily="50" charset="0"/>
                <a:cs typeface="Arial" panose="020B0604020202020204" pitchFamily="34" charset="0"/>
              </a:rPr>
              <a:t>Effektivare användning av resurserna</a:t>
            </a:r>
          </a:p>
          <a:p>
            <a:r>
              <a:rPr lang="sv-SE" dirty="0">
                <a:latin typeface="Museo 300" panose="02000000000000000000" pitchFamily="50" charset="0"/>
                <a:cs typeface="Arial" panose="020B0604020202020204" pitchFamily="34" charset="0"/>
              </a:rPr>
              <a:t>Utveckla hållbar samverkan mellan myndigheterna</a:t>
            </a:r>
          </a:p>
        </p:txBody>
      </p:sp>
      <p:pic>
        <p:nvPicPr>
          <p:cNvPr id="6" name="Bildobjekt 5">
            <a:extLst>
              <a:ext uri="{FF2B5EF4-FFF2-40B4-BE49-F238E27FC236}">
                <a16:creationId xmlns:a16="http://schemas.microsoft.com/office/drawing/2014/main" id="{9B4AB406-758A-C845-A261-733350739E2C}"/>
              </a:ext>
            </a:extLst>
          </p:cNvPr>
          <p:cNvPicPr>
            <a:picLocks noChangeAspect="1"/>
          </p:cNvPicPr>
          <p:nvPr/>
        </p:nvPicPr>
        <p:blipFill>
          <a:blip r:embed="rId2"/>
          <a:stretch>
            <a:fillRect/>
          </a:stretch>
        </p:blipFill>
        <p:spPr>
          <a:xfrm>
            <a:off x="8204548" y="2281306"/>
            <a:ext cx="3850710" cy="3850710"/>
          </a:xfrm>
          <a:prstGeom prst="rect">
            <a:avLst/>
          </a:prstGeom>
        </p:spPr>
      </p:pic>
    </p:spTree>
    <p:extLst>
      <p:ext uri="{BB962C8B-B14F-4D97-AF65-F5344CB8AC3E}">
        <p14:creationId xmlns:p14="http://schemas.microsoft.com/office/powerpoint/2010/main" val="37683764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E2879726-BF28-414E-8FBE-C3A170837ADE}"/>
              </a:ext>
            </a:extLst>
          </p:cNvPr>
          <p:cNvSpPr>
            <a:spLocks noGrp="1"/>
          </p:cNvSpPr>
          <p:nvPr>
            <p:ph sz="quarter" idx="13"/>
          </p:nvPr>
        </p:nvSpPr>
        <p:spPr/>
        <p:txBody>
          <a:bodyPr/>
          <a:lstStyle/>
          <a:p>
            <a:r>
              <a:rPr lang="sv-SE" dirty="0"/>
              <a:t>Tack för mig</a:t>
            </a:r>
          </a:p>
        </p:txBody>
      </p:sp>
      <p:sp>
        <p:nvSpPr>
          <p:cNvPr id="2" name="Underrubrik 1">
            <a:extLst>
              <a:ext uri="{FF2B5EF4-FFF2-40B4-BE49-F238E27FC236}">
                <a16:creationId xmlns:a16="http://schemas.microsoft.com/office/drawing/2014/main" id="{E22B1EAE-D32A-0B44-B95A-B1C311F6C0D2}"/>
              </a:ext>
            </a:extLst>
          </p:cNvPr>
          <p:cNvSpPr>
            <a:spLocks noGrp="1"/>
          </p:cNvSpPr>
          <p:nvPr>
            <p:ph type="subTitle" idx="1"/>
          </p:nvPr>
        </p:nvSpPr>
        <p:spPr/>
        <p:txBody>
          <a:bodyPr/>
          <a:lstStyle/>
          <a:p>
            <a:endParaRPr lang="sv-SE"/>
          </a:p>
        </p:txBody>
      </p:sp>
      <p:sp>
        <p:nvSpPr>
          <p:cNvPr id="4" name="Platshållare för innehåll 3">
            <a:extLst>
              <a:ext uri="{FF2B5EF4-FFF2-40B4-BE49-F238E27FC236}">
                <a16:creationId xmlns:a16="http://schemas.microsoft.com/office/drawing/2014/main" id="{9FB8F87F-CB4B-C24B-BD3C-D40C6901AF79}"/>
              </a:ext>
            </a:extLst>
          </p:cNvPr>
          <p:cNvSpPr>
            <a:spLocks noGrp="1"/>
          </p:cNvSpPr>
          <p:nvPr>
            <p:ph sz="quarter" idx="14"/>
          </p:nvPr>
        </p:nvSpPr>
        <p:spPr/>
        <p:txBody>
          <a:bodyPr/>
          <a:lstStyle/>
          <a:p>
            <a:endParaRPr lang="sv-SE"/>
          </a:p>
        </p:txBody>
      </p:sp>
      <p:sp>
        <p:nvSpPr>
          <p:cNvPr id="7" name="Platshållare för innehåll 6">
            <a:extLst>
              <a:ext uri="{FF2B5EF4-FFF2-40B4-BE49-F238E27FC236}">
                <a16:creationId xmlns:a16="http://schemas.microsoft.com/office/drawing/2014/main" id="{90A68E0C-616C-404A-9863-27035CF2C6CD}"/>
              </a:ext>
            </a:extLst>
          </p:cNvPr>
          <p:cNvSpPr>
            <a:spLocks noGrp="1"/>
          </p:cNvSpPr>
          <p:nvPr>
            <p:ph sz="quarter" idx="15"/>
          </p:nvPr>
        </p:nvSpPr>
        <p:spPr/>
        <p:txBody>
          <a:bodyPr/>
          <a:lstStyle/>
          <a:p>
            <a:endParaRPr lang="sv-SE"/>
          </a:p>
        </p:txBody>
      </p:sp>
      <p:sp>
        <p:nvSpPr>
          <p:cNvPr id="8" name="Platshållare för innehåll 7">
            <a:extLst>
              <a:ext uri="{FF2B5EF4-FFF2-40B4-BE49-F238E27FC236}">
                <a16:creationId xmlns:a16="http://schemas.microsoft.com/office/drawing/2014/main" id="{4B2BC24A-6681-494B-AEC4-DC25B7A13D08}"/>
              </a:ext>
            </a:extLst>
          </p:cNvPr>
          <p:cNvSpPr>
            <a:spLocks noGrp="1"/>
          </p:cNvSpPr>
          <p:nvPr>
            <p:ph sz="quarter" idx="16"/>
          </p:nvPr>
        </p:nvSpPr>
        <p:spPr/>
        <p:txBody>
          <a:bodyPr/>
          <a:lstStyle/>
          <a:p>
            <a:endParaRPr lang="sv-SE"/>
          </a:p>
        </p:txBody>
      </p:sp>
      <p:sp>
        <p:nvSpPr>
          <p:cNvPr id="9" name="Platshållare för innehåll 8">
            <a:extLst>
              <a:ext uri="{FF2B5EF4-FFF2-40B4-BE49-F238E27FC236}">
                <a16:creationId xmlns:a16="http://schemas.microsoft.com/office/drawing/2014/main" id="{4B434AB2-C340-F242-803D-666AAC895F1D}"/>
              </a:ext>
            </a:extLst>
          </p:cNvPr>
          <p:cNvSpPr>
            <a:spLocks noGrp="1"/>
          </p:cNvSpPr>
          <p:nvPr>
            <p:ph sz="quarter" idx="17"/>
          </p:nvPr>
        </p:nvSpPr>
        <p:spPr/>
        <p:txBody>
          <a:bodyPr/>
          <a:lstStyle/>
          <a:p>
            <a:endParaRPr lang="sv-SE"/>
          </a:p>
        </p:txBody>
      </p:sp>
      <p:sp>
        <p:nvSpPr>
          <p:cNvPr id="10" name="Platshållare för innehåll 9">
            <a:extLst>
              <a:ext uri="{FF2B5EF4-FFF2-40B4-BE49-F238E27FC236}">
                <a16:creationId xmlns:a16="http://schemas.microsoft.com/office/drawing/2014/main" id="{D3CA9E56-7940-7749-B3B5-C89F4253C165}"/>
              </a:ext>
            </a:extLst>
          </p:cNvPr>
          <p:cNvSpPr>
            <a:spLocks noGrp="1"/>
          </p:cNvSpPr>
          <p:nvPr>
            <p:ph sz="quarter" idx="18"/>
          </p:nvPr>
        </p:nvSpPr>
        <p:spPr/>
        <p:txBody>
          <a:bodyPr/>
          <a:lstStyle/>
          <a:p>
            <a:endParaRPr lang="sv-SE"/>
          </a:p>
        </p:txBody>
      </p:sp>
      <p:sp>
        <p:nvSpPr>
          <p:cNvPr id="11" name="Platshållare för innehåll 10">
            <a:extLst>
              <a:ext uri="{FF2B5EF4-FFF2-40B4-BE49-F238E27FC236}">
                <a16:creationId xmlns:a16="http://schemas.microsoft.com/office/drawing/2014/main" id="{D9AAB44C-1F35-7B41-8233-2A954BE0B4F1}"/>
              </a:ext>
            </a:extLst>
          </p:cNvPr>
          <p:cNvSpPr>
            <a:spLocks noGrp="1"/>
          </p:cNvSpPr>
          <p:nvPr>
            <p:ph sz="quarter" idx="19"/>
          </p:nvPr>
        </p:nvSpPr>
        <p:spPr/>
        <p:txBody>
          <a:bodyPr/>
          <a:lstStyle/>
          <a:p>
            <a:endParaRPr lang="sv-SE"/>
          </a:p>
        </p:txBody>
      </p:sp>
      <p:pic>
        <p:nvPicPr>
          <p:cNvPr id="12" name="Bildobjekt 11" descr="En våg med fyra linjer i olika gradienter av orange. Under står logotyper för: Försäkringskassan, Arbetsförmedlningen, Sveriges Kommuner och Regioner samt Socialstyrelsen. Tillsammans bildar de Finsam.">
            <a:extLst>
              <a:ext uri="{FF2B5EF4-FFF2-40B4-BE49-F238E27FC236}">
                <a16:creationId xmlns:a16="http://schemas.microsoft.com/office/drawing/2014/main" id="{8099C7E7-1FAF-904B-9751-7F7B799FA200}"/>
              </a:ext>
            </a:extLst>
          </p:cNvPr>
          <p:cNvPicPr>
            <a:picLocks noChangeAspect="1"/>
          </p:cNvPicPr>
          <p:nvPr/>
        </p:nvPicPr>
        <p:blipFill>
          <a:blip r:embed="rId3"/>
          <a:stretch>
            <a:fillRect/>
          </a:stretch>
        </p:blipFill>
        <p:spPr>
          <a:xfrm>
            <a:off x="0" y="5165109"/>
            <a:ext cx="12192000" cy="1701800"/>
          </a:xfrm>
          <a:prstGeom prst="rect">
            <a:avLst/>
          </a:prstGeom>
        </p:spPr>
      </p:pic>
    </p:spTree>
    <p:extLst>
      <p:ext uri="{BB962C8B-B14F-4D97-AF65-F5344CB8AC3E}">
        <p14:creationId xmlns:p14="http://schemas.microsoft.com/office/powerpoint/2010/main" val="1253224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ctrTitle"/>
          </p:nvPr>
        </p:nvSpPr>
        <p:spPr/>
        <p:txBody>
          <a:bodyPr/>
          <a:lstStyle/>
          <a:p>
            <a:r>
              <a:rPr lang="sv-SE" dirty="0"/>
              <a:t>Fyra myndigheter och en budget</a:t>
            </a:r>
          </a:p>
        </p:txBody>
      </p:sp>
      <p:sp>
        <p:nvSpPr>
          <p:cNvPr id="4" name="Underrubrik 3">
            <a:extLst>
              <a:ext uri="{FF2B5EF4-FFF2-40B4-BE49-F238E27FC236}">
                <a16:creationId xmlns:a16="http://schemas.microsoft.com/office/drawing/2014/main" id="{F376BFEE-4686-FE4A-877E-028E6315757A}"/>
              </a:ext>
            </a:extLst>
          </p:cNvPr>
          <p:cNvSpPr>
            <a:spLocks noGrp="1"/>
          </p:cNvSpPr>
          <p:nvPr>
            <p:ph type="subTitle" idx="1"/>
          </p:nvPr>
        </p:nvSpPr>
        <p:spPr/>
        <p:txBody>
          <a:bodyPr/>
          <a:lstStyle/>
          <a:p>
            <a:r>
              <a:rPr lang="sv-SE" dirty="0"/>
              <a:t>Lagstiftning som gör det möjligt att bilda lokala samordningsförbund.</a:t>
            </a:r>
          </a:p>
        </p:txBody>
      </p:sp>
      <p:pic>
        <p:nvPicPr>
          <p:cNvPr id="14" name="Platshållare för innehåll 8">
            <a:extLst>
              <a:ext uri="{FF2B5EF4-FFF2-40B4-BE49-F238E27FC236}">
                <a16:creationId xmlns:a16="http://schemas.microsoft.com/office/drawing/2014/main" id="{72E3013C-2B54-C140-8354-D014AD6458B1}"/>
              </a:ext>
            </a:extLst>
          </p:cNvPr>
          <p:cNvPicPr>
            <a:picLocks noGrp="1" noChangeAspect="1"/>
          </p:cNvPicPr>
          <p:nvPr>
            <p:ph sz="quarter" idx="10"/>
          </p:nvPr>
        </p:nvPicPr>
        <p:blipFill>
          <a:blip r:embed="rId3"/>
          <a:stretch>
            <a:fillRect/>
          </a:stretch>
        </p:blipFill>
        <p:spPr>
          <a:xfrm>
            <a:off x="318509" y="590388"/>
            <a:ext cx="3560764" cy="3560764"/>
          </a:xfrm>
        </p:spPr>
      </p:pic>
    </p:spTree>
    <p:extLst>
      <p:ext uri="{BB962C8B-B14F-4D97-AF65-F5344CB8AC3E}">
        <p14:creationId xmlns:p14="http://schemas.microsoft.com/office/powerpoint/2010/main" val="18889510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ctrTitle"/>
          </p:nvPr>
        </p:nvSpPr>
        <p:spPr/>
        <p:txBody>
          <a:bodyPr/>
          <a:lstStyle/>
          <a:p>
            <a:r>
              <a:rPr lang="sv-SE" dirty="0"/>
              <a:t>Fyra myndigheter och en budget</a:t>
            </a:r>
          </a:p>
        </p:txBody>
      </p:sp>
      <p:sp>
        <p:nvSpPr>
          <p:cNvPr id="4" name="Underrubrik 3">
            <a:extLst>
              <a:ext uri="{FF2B5EF4-FFF2-40B4-BE49-F238E27FC236}">
                <a16:creationId xmlns:a16="http://schemas.microsoft.com/office/drawing/2014/main" id="{F376BFEE-4686-FE4A-877E-028E6315757A}"/>
              </a:ext>
            </a:extLst>
          </p:cNvPr>
          <p:cNvSpPr>
            <a:spLocks noGrp="1"/>
          </p:cNvSpPr>
          <p:nvPr>
            <p:ph type="subTitle" idx="1"/>
          </p:nvPr>
        </p:nvSpPr>
        <p:spPr/>
        <p:txBody>
          <a:bodyPr/>
          <a:lstStyle/>
          <a:p>
            <a:r>
              <a:rPr lang="sv-SE" dirty="0"/>
              <a:t>Hälften av pengarna kommer från staten och resten från kommun och region.</a:t>
            </a:r>
          </a:p>
        </p:txBody>
      </p:sp>
      <p:pic>
        <p:nvPicPr>
          <p:cNvPr id="16" name="Platshållare för innehåll 15">
            <a:extLst>
              <a:ext uri="{FF2B5EF4-FFF2-40B4-BE49-F238E27FC236}">
                <a16:creationId xmlns:a16="http://schemas.microsoft.com/office/drawing/2014/main" id="{F44F0679-A552-0542-A1E9-A1DEB6313A61}"/>
              </a:ext>
            </a:extLst>
          </p:cNvPr>
          <p:cNvPicPr>
            <a:picLocks noGrp="1" noChangeAspect="1"/>
          </p:cNvPicPr>
          <p:nvPr>
            <p:ph sz="quarter" idx="10"/>
          </p:nvPr>
        </p:nvPicPr>
        <p:blipFill>
          <a:blip r:embed="rId3"/>
          <a:stretch>
            <a:fillRect/>
          </a:stretch>
        </p:blipFill>
        <p:spPr>
          <a:xfrm>
            <a:off x="19715" y="443621"/>
            <a:ext cx="3822614" cy="3822614"/>
          </a:xfrm>
        </p:spPr>
      </p:pic>
    </p:spTree>
    <p:extLst>
      <p:ext uri="{BB962C8B-B14F-4D97-AF65-F5344CB8AC3E}">
        <p14:creationId xmlns:p14="http://schemas.microsoft.com/office/powerpoint/2010/main" val="18295512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ctrTitle"/>
          </p:nvPr>
        </p:nvSpPr>
        <p:spPr/>
        <p:txBody>
          <a:bodyPr/>
          <a:lstStyle/>
          <a:p>
            <a:r>
              <a:rPr lang="sv-SE" dirty="0"/>
              <a:t>Fyra myndigheter och en budget</a:t>
            </a:r>
          </a:p>
        </p:txBody>
      </p:sp>
      <p:sp>
        <p:nvSpPr>
          <p:cNvPr id="4" name="Underrubrik 3">
            <a:extLst>
              <a:ext uri="{FF2B5EF4-FFF2-40B4-BE49-F238E27FC236}">
                <a16:creationId xmlns:a16="http://schemas.microsoft.com/office/drawing/2014/main" id="{F376BFEE-4686-FE4A-877E-028E6315757A}"/>
              </a:ext>
            </a:extLst>
          </p:cNvPr>
          <p:cNvSpPr>
            <a:spLocks noGrp="1"/>
          </p:cNvSpPr>
          <p:nvPr>
            <p:ph type="subTitle" idx="1"/>
          </p:nvPr>
        </p:nvSpPr>
        <p:spPr/>
        <p:txBody>
          <a:bodyPr/>
          <a:lstStyle/>
          <a:p>
            <a:r>
              <a:rPr lang="sv-SE" dirty="0"/>
              <a:t>I samordningsförbunden beslutar medlemmarna – Arbetsförmedlingen, Försäkringskassan och kommun och region – hur samarbetet ska utformas utifrån de lokala behov som finns.</a:t>
            </a:r>
          </a:p>
        </p:txBody>
      </p:sp>
      <p:pic>
        <p:nvPicPr>
          <p:cNvPr id="16" name="Bildobjekt 15">
            <a:extLst>
              <a:ext uri="{FF2B5EF4-FFF2-40B4-BE49-F238E27FC236}">
                <a16:creationId xmlns:a16="http://schemas.microsoft.com/office/drawing/2014/main" id="{623EE8A7-ACC6-564A-9056-1B8BED4D0F40}"/>
              </a:ext>
            </a:extLst>
          </p:cNvPr>
          <p:cNvPicPr>
            <a:picLocks noChangeAspect="1"/>
          </p:cNvPicPr>
          <p:nvPr/>
        </p:nvPicPr>
        <p:blipFill rotWithShape="1">
          <a:blip r:embed="rId3"/>
          <a:srcRect l="36843" t="22136" r="38178" b="26485"/>
          <a:stretch/>
        </p:blipFill>
        <p:spPr>
          <a:xfrm>
            <a:off x="869134" y="851025"/>
            <a:ext cx="1113576" cy="2290528"/>
          </a:xfrm>
          <a:prstGeom prst="rect">
            <a:avLst/>
          </a:prstGeom>
        </p:spPr>
      </p:pic>
      <p:pic>
        <p:nvPicPr>
          <p:cNvPr id="18" name="Bildobjekt 17">
            <a:extLst>
              <a:ext uri="{FF2B5EF4-FFF2-40B4-BE49-F238E27FC236}">
                <a16:creationId xmlns:a16="http://schemas.microsoft.com/office/drawing/2014/main" id="{87205F8B-081D-714F-BDC0-18B2AEC4892F}"/>
              </a:ext>
            </a:extLst>
          </p:cNvPr>
          <p:cNvPicPr>
            <a:picLocks noChangeAspect="1"/>
          </p:cNvPicPr>
          <p:nvPr/>
        </p:nvPicPr>
        <p:blipFill rotWithShape="1">
          <a:blip r:embed="rId4"/>
          <a:srcRect l="38467" t="21730" r="37773" b="29734"/>
          <a:stretch/>
        </p:blipFill>
        <p:spPr>
          <a:xfrm>
            <a:off x="1982709" y="914399"/>
            <a:ext cx="1059255" cy="2163779"/>
          </a:xfrm>
          <a:prstGeom prst="rect">
            <a:avLst/>
          </a:prstGeom>
        </p:spPr>
      </p:pic>
      <p:pic>
        <p:nvPicPr>
          <p:cNvPr id="20" name="Bildobjekt 19">
            <a:extLst>
              <a:ext uri="{FF2B5EF4-FFF2-40B4-BE49-F238E27FC236}">
                <a16:creationId xmlns:a16="http://schemas.microsoft.com/office/drawing/2014/main" id="{F85FC29A-40D5-234B-BEBC-E4DE3F7DECCD}"/>
              </a:ext>
            </a:extLst>
          </p:cNvPr>
          <p:cNvPicPr>
            <a:picLocks noChangeAspect="1"/>
          </p:cNvPicPr>
          <p:nvPr/>
        </p:nvPicPr>
        <p:blipFill rotWithShape="1">
          <a:blip r:embed="rId5"/>
          <a:srcRect l="35075" t="21510" r="36088" b="29954"/>
          <a:stretch/>
        </p:blipFill>
        <p:spPr>
          <a:xfrm>
            <a:off x="869134" y="3213983"/>
            <a:ext cx="1285591" cy="2163780"/>
          </a:xfrm>
          <a:prstGeom prst="rect">
            <a:avLst/>
          </a:prstGeom>
        </p:spPr>
      </p:pic>
      <p:pic>
        <p:nvPicPr>
          <p:cNvPr id="24" name="Bildobjekt 23">
            <a:extLst>
              <a:ext uri="{FF2B5EF4-FFF2-40B4-BE49-F238E27FC236}">
                <a16:creationId xmlns:a16="http://schemas.microsoft.com/office/drawing/2014/main" id="{607AE5D5-65DB-CB4D-8393-295E135CADB0}"/>
              </a:ext>
            </a:extLst>
          </p:cNvPr>
          <p:cNvPicPr>
            <a:picLocks noChangeAspect="1"/>
          </p:cNvPicPr>
          <p:nvPr/>
        </p:nvPicPr>
        <p:blipFill rotWithShape="1">
          <a:blip r:embed="rId6"/>
          <a:srcRect l="35145" t="21318" r="39390" b="29122"/>
          <a:stretch/>
        </p:blipFill>
        <p:spPr>
          <a:xfrm>
            <a:off x="1865014" y="3150609"/>
            <a:ext cx="1176950" cy="2290527"/>
          </a:xfrm>
          <a:prstGeom prst="rect">
            <a:avLst/>
          </a:prstGeom>
        </p:spPr>
      </p:pic>
    </p:spTree>
    <p:extLst>
      <p:ext uri="{BB962C8B-B14F-4D97-AF65-F5344CB8AC3E}">
        <p14:creationId xmlns:p14="http://schemas.microsoft.com/office/powerpoint/2010/main" val="423755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nodeType="withEffect">
                                  <p:stCondLst>
                                    <p:cond delay="30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nodeType="withEffect">
                                  <p:stCondLst>
                                    <p:cond delay="60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par>
                                <p:cTn id="14" presetID="10" presetClass="entr" presetSubtype="0" fill="hold" nodeType="withEffect">
                                  <p:stCondLst>
                                    <p:cond delay="900"/>
                                  </p:stCondLst>
                                  <p:childTnLst>
                                    <p:set>
                                      <p:cBhvr>
                                        <p:cTn id="15" dur="1" fill="hold">
                                          <p:stCondLst>
                                            <p:cond delay="0"/>
                                          </p:stCondLst>
                                        </p:cTn>
                                        <p:tgtEl>
                                          <p:spTgt spid="24"/>
                                        </p:tgtEl>
                                        <p:attrNameLst>
                                          <p:attrName>style.visibility</p:attrName>
                                        </p:attrNameLst>
                                      </p:cBhvr>
                                      <p:to>
                                        <p:strVal val="visible"/>
                                      </p:to>
                                    </p:set>
                                    <p:animEffect transition="in" filter="fade">
                                      <p:cBhvr>
                                        <p:cTn id="16" dur="500"/>
                                        <p:tgtEl>
                                          <p:spTgt spid="2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75E7AE20-1D84-C144-BE02-7FD5B9185100}"/>
              </a:ext>
            </a:extLst>
          </p:cNvPr>
          <p:cNvSpPr>
            <a:spLocks noGrp="1"/>
          </p:cNvSpPr>
          <p:nvPr>
            <p:ph type="ctrTitle"/>
          </p:nvPr>
        </p:nvSpPr>
        <p:spPr/>
        <p:txBody>
          <a:bodyPr/>
          <a:lstStyle/>
          <a:p>
            <a:r>
              <a:rPr lang="sv-SE" dirty="0"/>
              <a:t>Samordningsförbund finns i hela landet</a:t>
            </a:r>
          </a:p>
        </p:txBody>
      </p:sp>
      <p:sp>
        <p:nvSpPr>
          <p:cNvPr id="4" name="Platshållare för text 3"/>
          <p:cNvSpPr>
            <a:spLocks noGrp="1"/>
          </p:cNvSpPr>
          <p:nvPr>
            <p:ph type="subTitle" idx="1"/>
          </p:nvPr>
        </p:nvSpPr>
        <p:spPr/>
        <p:txBody>
          <a:bodyPr/>
          <a:lstStyle/>
          <a:p>
            <a:r>
              <a:rPr lang="sv-SE" kern="1200" dirty="0">
                <a:solidFill>
                  <a:schemeClr val="tx1"/>
                </a:solidFill>
              </a:rPr>
              <a:t>Ett 80-tal samordningsförbund i större delen av Sveriges kommuner</a:t>
            </a:r>
          </a:p>
          <a:p>
            <a:pPr marL="411480" indent="-411480">
              <a:spcBef>
                <a:spcPts val="1440"/>
              </a:spcBef>
              <a:defRPr/>
            </a:pPr>
            <a:endParaRPr lang="sv-SE" dirty="0"/>
          </a:p>
        </p:txBody>
      </p:sp>
      <p:pic>
        <p:nvPicPr>
          <p:cNvPr id="23" name="Bildobjekt 22">
            <a:extLst>
              <a:ext uri="{FF2B5EF4-FFF2-40B4-BE49-F238E27FC236}">
                <a16:creationId xmlns:a16="http://schemas.microsoft.com/office/drawing/2014/main" id="{C5DA05D0-934A-984C-864B-E8CBFCD630C2}"/>
              </a:ext>
            </a:extLst>
          </p:cNvPr>
          <p:cNvPicPr>
            <a:picLocks noChangeAspect="1"/>
          </p:cNvPicPr>
          <p:nvPr/>
        </p:nvPicPr>
        <p:blipFill>
          <a:blip r:embed="rId3"/>
          <a:stretch>
            <a:fillRect/>
          </a:stretch>
        </p:blipFill>
        <p:spPr>
          <a:xfrm>
            <a:off x="3657599" y="918463"/>
            <a:ext cx="7390455" cy="5222471"/>
          </a:xfrm>
          <a:prstGeom prst="rect">
            <a:avLst/>
          </a:prstGeom>
        </p:spPr>
      </p:pic>
    </p:spTree>
    <p:extLst>
      <p:ext uri="{BB962C8B-B14F-4D97-AF65-F5344CB8AC3E}">
        <p14:creationId xmlns:p14="http://schemas.microsoft.com/office/powerpoint/2010/main" val="3892476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ctrTitle"/>
          </p:nvPr>
        </p:nvSpPr>
        <p:spPr/>
        <p:txBody>
          <a:bodyPr/>
          <a:lstStyle/>
          <a:p>
            <a:r>
              <a:rPr lang="sv-SE" dirty="0"/>
              <a:t>Samordningsförbunden</a:t>
            </a:r>
          </a:p>
        </p:txBody>
      </p:sp>
      <p:sp>
        <p:nvSpPr>
          <p:cNvPr id="2" name="Platshållare för text 1"/>
          <p:cNvSpPr>
            <a:spLocks noGrp="1"/>
          </p:cNvSpPr>
          <p:nvPr>
            <p:ph type="subTitle" idx="1"/>
          </p:nvPr>
        </p:nvSpPr>
        <p:spPr>
          <a:xfrm>
            <a:off x="3879273" y="1562571"/>
            <a:ext cx="7451667" cy="3163337"/>
          </a:xfrm>
        </p:spPr>
        <p:txBody>
          <a:bodyPr/>
          <a:lstStyle/>
          <a:p>
            <a:pPr>
              <a:lnSpc>
                <a:spcPct val="150000"/>
              </a:lnSpc>
            </a:pPr>
            <a:r>
              <a:rPr lang="sv-SE" altLang="sv-SE" dirty="0"/>
              <a:t>En egen juridisk person.</a:t>
            </a:r>
          </a:p>
          <a:p>
            <a:r>
              <a:rPr lang="sv-SE" altLang="sv-SE" dirty="0"/>
              <a:t>Leds av en styrelse där varje förbundsmedlem är representerad. </a:t>
            </a:r>
          </a:p>
          <a:p>
            <a:r>
              <a:rPr lang="sv-SE" altLang="sv-SE" dirty="0"/>
              <a:t>Styrelse består av politiker och tjänstemän.</a:t>
            </a:r>
          </a:p>
          <a:p>
            <a:pPr>
              <a:lnSpc>
                <a:spcPct val="150000"/>
              </a:lnSpc>
            </a:pPr>
            <a:r>
              <a:rPr lang="sv-SE" altLang="sv-SE" dirty="0" err="1"/>
              <a:t>Förbundschef</a:t>
            </a:r>
            <a:r>
              <a:rPr lang="sv-SE" altLang="sv-SE" dirty="0"/>
              <a:t> som stöd.</a:t>
            </a:r>
            <a:endParaRPr lang="en-US" altLang="sv-SE" dirty="0"/>
          </a:p>
        </p:txBody>
      </p:sp>
      <p:pic>
        <p:nvPicPr>
          <p:cNvPr id="19" name="Platshållare för innehåll 18">
            <a:extLst>
              <a:ext uri="{FF2B5EF4-FFF2-40B4-BE49-F238E27FC236}">
                <a16:creationId xmlns:a16="http://schemas.microsoft.com/office/drawing/2014/main" id="{903A9C94-4086-DE47-AA75-F5F2860B7A52}"/>
              </a:ext>
            </a:extLst>
          </p:cNvPr>
          <p:cNvPicPr>
            <a:picLocks noGrp="1" noChangeAspect="1"/>
          </p:cNvPicPr>
          <p:nvPr>
            <p:ph sz="quarter" idx="10"/>
          </p:nvPr>
        </p:nvPicPr>
        <p:blipFill>
          <a:blip r:embed="rId2"/>
          <a:stretch>
            <a:fillRect/>
          </a:stretch>
        </p:blipFill>
        <p:spPr>
          <a:xfrm>
            <a:off x="101414" y="1467241"/>
            <a:ext cx="3886576" cy="2746451"/>
          </a:xfrm>
        </p:spPr>
      </p:pic>
    </p:spTree>
    <p:extLst>
      <p:ext uri="{BB962C8B-B14F-4D97-AF65-F5344CB8AC3E}">
        <p14:creationId xmlns:p14="http://schemas.microsoft.com/office/powerpoint/2010/main" val="1012687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Insatser</a:t>
            </a:r>
          </a:p>
        </p:txBody>
      </p:sp>
      <p:sp>
        <p:nvSpPr>
          <p:cNvPr id="4" name="Platshållare för innehåll 3">
            <a:extLst>
              <a:ext uri="{FF2B5EF4-FFF2-40B4-BE49-F238E27FC236}">
                <a16:creationId xmlns:a16="http://schemas.microsoft.com/office/drawing/2014/main" id="{50A8AAAB-4799-F445-AF5D-D2ED3533AABE}"/>
              </a:ext>
            </a:extLst>
          </p:cNvPr>
          <p:cNvSpPr>
            <a:spLocks noGrp="1"/>
          </p:cNvSpPr>
          <p:nvPr>
            <p:ph idx="1"/>
          </p:nvPr>
        </p:nvSpPr>
        <p:spPr/>
        <p:txBody>
          <a:bodyPr/>
          <a:lstStyle/>
          <a:p>
            <a:r>
              <a:rPr lang="sv-SE" dirty="0"/>
              <a:t>Individinriktade insatser</a:t>
            </a:r>
          </a:p>
          <a:p>
            <a:pPr lvl="1"/>
            <a:r>
              <a:rPr lang="sv-SE" dirty="0"/>
              <a:t>arbetslivsinriktade, aktiverande och motiverande, behandlande eller förebyggande insatser som bedrivs av de samverkande parterna</a:t>
            </a:r>
          </a:p>
          <a:p>
            <a:r>
              <a:rPr lang="sv-SE" dirty="0"/>
              <a:t>Strukturövergripande insatser</a:t>
            </a:r>
          </a:p>
          <a:p>
            <a:pPr lvl="1"/>
            <a:r>
              <a:rPr lang="sv-SE" dirty="0"/>
              <a:t>ska på olika sätt främja den lokala samverkan, kan t ex vara en gemensam utbildning eller ett gemensamt arbete med att hitta bättre arbetssätt</a:t>
            </a:r>
          </a:p>
        </p:txBody>
      </p:sp>
    </p:spTree>
    <p:extLst>
      <p:ext uri="{BB962C8B-B14F-4D97-AF65-F5344CB8AC3E}">
        <p14:creationId xmlns:p14="http://schemas.microsoft.com/office/powerpoint/2010/main" val="4151342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
                                            <p:txEl>
                                              <p:pRg st="3" end="3"/>
                                            </p:txEl>
                                          </p:spTgt>
                                        </p:tgtEl>
                                        <p:attrNameLst>
                                          <p:attrName>style.visibility</p:attrName>
                                        </p:attrNameLst>
                                      </p:cBhvr>
                                      <p:to>
                                        <p:strVal val="visible"/>
                                      </p:to>
                                    </p:set>
                                    <p:animEffect transition="in" filter="fade">
                                      <p:cBhvr>
                                        <p:cTn id="18"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ctrTitle"/>
          </p:nvPr>
        </p:nvSpPr>
        <p:spPr/>
        <p:txBody>
          <a:bodyPr/>
          <a:lstStyle/>
          <a:p>
            <a:r>
              <a:rPr lang="sv-SE" dirty="0"/>
              <a:t>Vilka kan få stöd?</a:t>
            </a:r>
          </a:p>
        </p:txBody>
      </p:sp>
      <p:sp>
        <p:nvSpPr>
          <p:cNvPr id="4" name="Platshållare för text 3"/>
          <p:cNvSpPr>
            <a:spLocks noGrp="1"/>
          </p:cNvSpPr>
          <p:nvPr>
            <p:ph type="subTitle" idx="1"/>
          </p:nvPr>
        </p:nvSpPr>
        <p:spPr/>
        <p:txBody>
          <a:bodyPr/>
          <a:lstStyle/>
          <a:p>
            <a:pPr>
              <a:spcBef>
                <a:spcPts val="1440"/>
              </a:spcBef>
              <a:defRPr/>
            </a:pPr>
            <a:r>
              <a:rPr lang="sv-SE" dirty="0"/>
              <a:t>Individer som behöver samordnat stöd från två eller flera av de samverkande myndigheterna har fysiska, psykiska, sociala och/eller arbetsmässiga behov och är i förvärvsaktiv ålder (16–64 år).</a:t>
            </a:r>
          </a:p>
          <a:p>
            <a:pPr>
              <a:spcBef>
                <a:spcPts val="1440"/>
              </a:spcBef>
              <a:defRPr/>
            </a:pPr>
            <a:r>
              <a:rPr lang="sv-SE" b="1" dirty="0"/>
              <a:t>Målet är </a:t>
            </a:r>
            <a:r>
              <a:rPr lang="sv-SE" dirty="0"/>
              <a:t>egen försörjning och bättre livskvalitet.</a:t>
            </a:r>
          </a:p>
          <a:p>
            <a:pPr>
              <a:spcBef>
                <a:spcPts val="1440"/>
              </a:spcBef>
              <a:defRPr/>
            </a:pPr>
            <a:endParaRPr lang="sv-SE" dirty="0"/>
          </a:p>
        </p:txBody>
      </p:sp>
      <p:pic>
        <p:nvPicPr>
          <p:cNvPr id="8" name="Platshållare för innehåll 7">
            <a:extLst>
              <a:ext uri="{FF2B5EF4-FFF2-40B4-BE49-F238E27FC236}">
                <a16:creationId xmlns:a16="http://schemas.microsoft.com/office/drawing/2014/main" id="{2FCC9CFB-4C2B-5843-B15B-94D966B0DDEA}"/>
              </a:ext>
            </a:extLst>
          </p:cNvPr>
          <p:cNvPicPr>
            <a:picLocks noGrp="1" noChangeAspect="1"/>
          </p:cNvPicPr>
          <p:nvPr>
            <p:ph sz="quarter" idx="10"/>
          </p:nvPr>
        </p:nvPicPr>
        <p:blipFill>
          <a:blip r:embed="rId3"/>
          <a:stretch>
            <a:fillRect/>
          </a:stretch>
        </p:blipFill>
        <p:spPr>
          <a:xfrm>
            <a:off x="217283" y="767572"/>
            <a:ext cx="3435727" cy="3435727"/>
          </a:xfrm>
        </p:spPr>
      </p:pic>
    </p:spTree>
    <p:extLst>
      <p:ext uri="{BB962C8B-B14F-4D97-AF65-F5344CB8AC3E}">
        <p14:creationId xmlns:p14="http://schemas.microsoft.com/office/powerpoint/2010/main" val="548708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insam tema vit">
  <a:themeElements>
    <a:clrScheme name="Finsam">
      <a:dk1>
        <a:srgbClr val="033348"/>
      </a:dk1>
      <a:lt1>
        <a:srgbClr val="FFFFFF"/>
      </a:lt1>
      <a:dk2>
        <a:srgbClr val="143347"/>
      </a:dk2>
      <a:lt2>
        <a:srgbClr val="E7E6E6"/>
      </a:lt2>
      <a:accent1>
        <a:srgbClr val="F28D2B"/>
      </a:accent1>
      <a:accent2>
        <a:srgbClr val="F2C730"/>
      </a:accent2>
      <a:accent3>
        <a:srgbClr val="C79C6D"/>
      </a:accent3>
      <a:accent4>
        <a:srgbClr val="D6381A"/>
      </a:accent4>
      <a:accent5>
        <a:srgbClr val="A67C52"/>
      </a:accent5>
      <a:accent6>
        <a:srgbClr val="DEF1FB"/>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nsam_presentation" id="{1E2997D8-E8A1-494C-B4AA-682334B7C026}" vid="{EF1503A6-D077-8E43-A831-83A98C03FCFB}"/>
    </a:ext>
  </a:extLst>
</a:theme>
</file>

<file path=ppt/theme/theme2.xml><?xml version="1.0" encoding="utf-8"?>
<a:theme xmlns:a="http://schemas.openxmlformats.org/drawingml/2006/main" name="Finsam tema orange">
  <a:themeElements>
    <a:clrScheme name="Finsam">
      <a:dk1>
        <a:srgbClr val="033348"/>
      </a:dk1>
      <a:lt1>
        <a:srgbClr val="FFFFFF"/>
      </a:lt1>
      <a:dk2>
        <a:srgbClr val="143347"/>
      </a:dk2>
      <a:lt2>
        <a:srgbClr val="E7E6E6"/>
      </a:lt2>
      <a:accent1>
        <a:srgbClr val="F28D2B"/>
      </a:accent1>
      <a:accent2>
        <a:srgbClr val="F2C730"/>
      </a:accent2>
      <a:accent3>
        <a:srgbClr val="C79C6D"/>
      </a:accent3>
      <a:accent4>
        <a:srgbClr val="D6381A"/>
      </a:accent4>
      <a:accent5>
        <a:srgbClr val="A67C52"/>
      </a:accent5>
      <a:accent6>
        <a:srgbClr val="DEF1FB"/>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nsam_presentation" id="{1E2997D8-E8A1-494C-B4AA-682334B7C026}" vid="{C4CB5EE1-584D-0C4F-A1B6-4DB4E20CFFCA}"/>
    </a:ext>
  </a:extLst>
</a:theme>
</file>

<file path=ppt/theme/theme3.xml><?xml version="1.0" encoding="utf-8"?>
<a:theme xmlns:a="http://schemas.openxmlformats.org/drawingml/2006/main" name="Finsam tema mörk">
  <a:themeElements>
    <a:clrScheme name="Finsam">
      <a:dk1>
        <a:srgbClr val="033348"/>
      </a:dk1>
      <a:lt1>
        <a:srgbClr val="FFFFFF"/>
      </a:lt1>
      <a:dk2>
        <a:srgbClr val="143347"/>
      </a:dk2>
      <a:lt2>
        <a:srgbClr val="E7E6E6"/>
      </a:lt2>
      <a:accent1>
        <a:srgbClr val="F28D2B"/>
      </a:accent1>
      <a:accent2>
        <a:srgbClr val="F2C730"/>
      </a:accent2>
      <a:accent3>
        <a:srgbClr val="C79C6D"/>
      </a:accent3>
      <a:accent4>
        <a:srgbClr val="D6381A"/>
      </a:accent4>
      <a:accent5>
        <a:srgbClr val="A67C52"/>
      </a:accent5>
      <a:accent6>
        <a:srgbClr val="DEF1FB"/>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nsam_presentation" id="{1E2997D8-E8A1-494C-B4AA-682334B7C026}" vid="{4F516688-E5A3-C840-A295-2E6442108ACA}"/>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6930288A38ADC94B8F4CA1FE8D3A7A8B" ma:contentTypeVersion="3" ma:contentTypeDescription="Skapa ett nytt dokument." ma:contentTypeScope="" ma:versionID="a879287b9669ce08fd19cca83fdf8290">
  <xsd:schema xmlns:xsd="http://www.w3.org/2001/XMLSchema" xmlns:xs="http://www.w3.org/2001/XMLSchema" xmlns:p="http://schemas.microsoft.com/office/2006/metadata/properties" xmlns:ns3="55233822-c5b8-47ca-8766-c186923f7da0" targetNamespace="http://schemas.microsoft.com/office/2006/metadata/properties" ma:root="true" ma:fieldsID="2b77cb9bb5fec0798ea8c91aa55c266f" ns3:_="">
    <xsd:import namespace="55233822-c5b8-47ca-8766-c186923f7da0"/>
    <xsd:element name="properties">
      <xsd:complexType>
        <xsd:sequence>
          <xsd:element name="documentManagement">
            <xsd:complexType>
              <xsd:all>
                <xsd:element ref="ns3:TaxKeywordTaxHTField"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233822-c5b8-47ca-8766-c186923f7da0" elementFormDefault="qualified">
    <xsd:import namespace="http://schemas.microsoft.com/office/2006/documentManagement/types"/>
    <xsd:import namespace="http://schemas.microsoft.com/office/infopath/2007/PartnerControls"/>
    <xsd:element name="TaxKeywordTaxHTField" ma:index="9" nillable="true" ma:taxonomy="true" ma:internalName="TaxKeywordTaxHTField" ma:taxonomyFieldName="TaxKeyword" ma:displayName="Taggar" ma:fieldId="{23f27201-bee3-471e-b2e7-b64fd8b7ca38}" ma:taxonomyMulti="true" ma:sspId="0914f41c-5f0f-43f5-864d-828814af7558" ma:termSetId="00000000-0000-0000-0000-000000000000" ma:anchorId="00000000-0000-0000-0000-000000000000" ma:open="true" ma:isKeyword="true">
      <xsd:complexType>
        <xsd:sequence>
          <xsd:element ref="pc:Terms" minOccurs="0" maxOccurs="1"/>
        </xsd:sequence>
      </xsd:complexType>
    </xsd:element>
    <xsd:element name="TaxCatchAll" ma:index="10" nillable="true" ma:displayName="Taxonomy Catch All Column" ma:hidden="true" ma:list="{5312fcf0-afdb-4d02-b7a0-44d5ba698ea7}" ma:internalName="TaxCatchAll" ma:showField="CatchAllData" ma:web="003080e7-477a-40ce-820a-18284369e3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5233822-c5b8-47ca-8766-c186923f7da0"/>
    <TaxKeywordTaxHTField xmlns="55233822-c5b8-47ca-8766-c186923f7da0">
      <Terms xmlns="http://schemas.microsoft.com/office/infopath/2007/PartnerControls"/>
    </TaxKeywordTaxHTField>
  </documentManagement>
</p:properties>
</file>

<file path=customXml/itemProps1.xml><?xml version="1.0" encoding="utf-8"?>
<ds:datastoreItem xmlns:ds="http://schemas.openxmlformats.org/officeDocument/2006/customXml" ds:itemID="{AB96CA10-4E3E-4171-9F21-51E2EC09E6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233822-c5b8-47ca-8766-c186923f7da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1D021CB-C2FA-49BB-8D83-97125B5A66D3}">
  <ds:schemaRefs>
    <ds:schemaRef ds:uri="http://schemas.microsoft.com/sharepoint/v3/contenttype/forms"/>
  </ds:schemaRefs>
</ds:datastoreItem>
</file>

<file path=customXml/itemProps3.xml><?xml version="1.0" encoding="utf-8"?>
<ds:datastoreItem xmlns:ds="http://schemas.openxmlformats.org/officeDocument/2006/customXml" ds:itemID="{D3DEEF65-BFB5-43AA-AB59-EB9D6BB1E0FE}">
  <ds:schemaRefs>
    <ds:schemaRef ds:uri="55233822-c5b8-47ca-8766-c186923f7da0"/>
    <ds:schemaRef ds:uri="http://schemas.openxmlformats.org/package/2006/metadata/core-properties"/>
    <ds:schemaRef ds:uri="http://purl.org/dc/elements/1.1/"/>
    <ds:schemaRef ds:uri="http://purl.org/dc/terms/"/>
    <ds:schemaRef ds:uri="http://schemas.microsoft.com/office/2006/documentManagement/types"/>
    <ds:schemaRef ds:uri="http://schemas.microsoft.com/office/2006/metadata/properties"/>
    <ds:schemaRef ds:uri="http://www.w3.org/XML/1998/namespace"/>
    <ds:schemaRef ds:uri="http://schemas.microsoft.com/office/infopath/2007/PartnerControl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Finsam tema vit</Template>
  <TotalTime>759</TotalTime>
  <Words>1047</Words>
  <Application>Microsoft Office PowerPoint</Application>
  <PresentationFormat>Bredbild</PresentationFormat>
  <Paragraphs>148</Paragraphs>
  <Slides>25</Slides>
  <Notes>22</Notes>
  <HiddenSlides>0</HiddenSlides>
  <MMClips>0</MMClips>
  <ScaleCrop>false</ScaleCrop>
  <HeadingPairs>
    <vt:vector size="6" baseType="variant">
      <vt:variant>
        <vt:lpstr>Använt teckensnitt</vt:lpstr>
      </vt:variant>
      <vt:variant>
        <vt:i4>4</vt:i4>
      </vt:variant>
      <vt:variant>
        <vt:lpstr>Tema</vt:lpstr>
      </vt:variant>
      <vt:variant>
        <vt:i4>3</vt:i4>
      </vt:variant>
      <vt:variant>
        <vt:lpstr>Bildrubriker</vt:lpstr>
      </vt:variant>
      <vt:variant>
        <vt:i4>25</vt:i4>
      </vt:variant>
    </vt:vector>
  </HeadingPairs>
  <TitlesOfParts>
    <vt:vector size="32" baseType="lpstr">
      <vt:lpstr>Arial</vt:lpstr>
      <vt:lpstr>Calibri</vt:lpstr>
      <vt:lpstr>Museo 300</vt:lpstr>
      <vt:lpstr>Systemtypsnitt</vt:lpstr>
      <vt:lpstr>Finsam tema vit</vt:lpstr>
      <vt:lpstr>Finsam tema orange</vt:lpstr>
      <vt:lpstr>Finsam tema mörk</vt:lpstr>
      <vt:lpstr>PowerPoint-presentation</vt:lpstr>
      <vt:lpstr>Lag för lokal samverkan</vt:lpstr>
      <vt:lpstr>Fyra myndigheter och en budget</vt:lpstr>
      <vt:lpstr>Fyra myndigheter och en budget</vt:lpstr>
      <vt:lpstr>Fyra myndigheter och en budget</vt:lpstr>
      <vt:lpstr>Samordningsförbund finns i hela landet</vt:lpstr>
      <vt:lpstr>Samordningsförbunden</vt:lpstr>
      <vt:lpstr>Insatser</vt:lpstr>
      <vt:lpstr>Vilka kan få stöd?</vt:lpstr>
      <vt:lpstr>Vilket stöd kan individerna få?</vt:lpstr>
      <vt:lpstr>Medelstilldelning</vt:lpstr>
      <vt:lpstr>Några siffror</vt:lpstr>
      <vt:lpstr>Individinriktade insatser</vt:lpstr>
      <vt:lpstr>Individinriktade insatser</vt:lpstr>
      <vt:lpstr>Individinriktade insatser</vt:lpstr>
      <vt:lpstr>Individinriktade insatser</vt:lpstr>
      <vt:lpstr>Strukturinriktade insatser</vt:lpstr>
      <vt:lpstr>Strukturinriktade insatser</vt:lpstr>
      <vt:lpstr>Strukturinriktade insatser</vt:lpstr>
      <vt:lpstr>Strukturinriktade insatser</vt:lpstr>
      <vt:lpstr>Nationella rådet och dess arbetsgrupp</vt:lpstr>
      <vt:lpstr>Nationella rådet</vt:lpstr>
      <vt:lpstr>Varför behövs samordning?</vt:lpstr>
      <vt:lpstr>Varför behövs samordning?</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Finsam, finansiell samordning</dc:title>
  <dc:creator>Finsam</dc:creator>
  <cp:lastModifiedBy>Karlsson Anne-Lie (41233)</cp:lastModifiedBy>
  <cp:revision>58</cp:revision>
  <dcterms:created xsi:type="dcterms:W3CDTF">2020-02-20T15:45:48Z</dcterms:created>
  <dcterms:modified xsi:type="dcterms:W3CDTF">2020-04-29T08:24:32Z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0x0101006930288A38ADC94B8F4CA1FE8D3A7A8B</vt:lpwstr>
  </property>
  <property fmtid="{D5CDD505-2E9C-101B-9397-08002B2CF9AE}" pid="3" name="IsMyDocuments">
    <vt:bool>true</vt:bool>
  </property>
  <property fmtid="{D5CDD505-2E9C-101B-9397-08002B2CF9AE}" pid="4" name="TaxKeyword">
    <vt:lpwstr/>
  </property>
</Properties>
</file>